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67" r:id="rId2"/>
    <p:sldId id="268" r:id="rId3"/>
    <p:sldId id="269" r:id="rId4"/>
    <p:sldId id="270" r:id="rId5"/>
    <p:sldId id="286" r:id="rId6"/>
    <p:sldId id="272" r:id="rId7"/>
    <p:sldId id="263" r:id="rId8"/>
    <p:sldId id="273" r:id="rId9"/>
    <p:sldId id="287" r:id="rId10"/>
    <p:sldId id="288" r:id="rId11"/>
    <p:sldId id="274" r:id="rId12"/>
    <p:sldId id="289" r:id="rId13"/>
    <p:sldId id="276" r:id="rId14"/>
    <p:sldId id="277" r:id="rId15"/>
    <p:sldId id="279" r:id="rId16"/>
    <p:sldId id="280" r:id="rId17"/>
    <p:sldId id="257" r:id="rId18"/>
    <p:sldId id="256" r:id="rId19"/>
    <p:sldId id="264" r:id="rId20"/>
    <p:sldId id="258" r:id="rId21"/>
    <p:sldId id="259" r:id="rId22"/>
    <p:sldId id="261" r:id="rId23"/>
    <p:sldId id="262" r:id="rId24"/>
    <p:sldId id="260" r:id="rId25"/>
    <p:sldId id="290" r:id="rId26"/>
    <p:sldId id="291"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047" autoAdjust="0"/>
    <p:restoredTop sz="69199"/>
  </p:normalViewPr>
  <p:slideViewPr>
    <p:cSldViewPr snapToGrid="0">
      <p:cViewPr varScale="1">
        <p:scale>
          <a:sx n="70" d="100"/>
          <a:sy n="70" d="100"/>
        </p:scale>
        <p:origin x="72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Wayne\Desktop\Study\s3\Research%20Project\project%20&#30456;&#20851;&#25991;&#20214;\finalresul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Wayne\Desktop\Study\s3\Research%20Project\project%20&#30456;&#20851;&#25991;&#20214;\finalresul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Wayne\Desktop\Study\s3\Research%20Project\project%20&#30456;&#20851;&#25991;&#20214;\finalresult.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Proportion of Exposed</a:t>
            </a:r>
            <a:r>
              <a:rPr lang="en-US" altLang="zh-CN" baseline="0"/>
              <a:t> Paths against Density</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Dummy</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Sheet1!$A$2:$A$11</c:f>
              <c:numCache>
                <c:formatCode>0%</c:formatCode>
                <c:ptCount val="10"/>
                <c:pt idx="0">
                  <c:v>0.1</c:v>
                </c:pt>
                <c:pt idx="1">
                  <c:v>0.2</c:v>
                </c:pt>
                <c:pt idx="2">
                  <c:v>0.3</c:v>
                </c:pt>
                <c:pt idx="3">
                  <c:v>0.4</c:v>
                </c:pt>
                <c:pt idx="4">
                  <c:v>0.5</c:v>
                </c:pt>
                <c:pt idx="5">
                  <c:v>0.6</c:v>
                </c:pt>
                <c:pt idx="6">
                  <c:v>0.7</c:v>
                </c:pt>
                <c:pt idx="7">
                  <c:v>0.8</c:v>
                </c:pt>
                <c:pt idx="8">
                  <c:v>0.9</c:v>
                </c:pt>
                <c:pt idx="9">
                  <c:v>1</c:v>
                </c:pt>
              </c:numCache>
            </c:numRef>
          </c:cat>
          <c:val>
            <c:numRef>
              <c:f>Sheet1!$B$2:$B$11</c:f>
              <c:numCache>
                <c:formatCode>General</c:formatCode>
                <c:ptCount val="10"/>
                <c:pt idx="0">
                  <c:v>0.5</c:v>
                </c:pt>
                <c:pt idx="1">
                  <c:v>0.59</c:v>
                </c:pt>
                <c:pt idx="2">
                  <c:v>0.59</c:v>
                </c:pt>
                <c:pt idx="3">
                  <c:v>0.62</c:v>
                </c:pt>
                <c:pt idx="4">
                  <c:v>0.69</c:v>
                </c:pt>
                <c:pt idx="5">
                  <c:v>0.78</c:v>
                </c:pt>
                <c:pt idx="6">
                  <c:v>0.83</c:v>
                </c:pt>
                <c:pt idx="7">
                  <c:v>0.99</c:v>
                </c:pt>
                <c:pt idx="8">
                  <c:v>1</c:v>
                </c:pt>
                <c:pt idx="9">
                  <c:v>1</c:v>
                </c:pt>
              </c:numCache>
            </c:numRef>
          </c:val>
          <c:smooth val="0"/>
          <c:extLst>
            <c:ext xmlns:c16="http://schemas.microsoft.com/office/drawing/2014/chart" uri="{C3380CC4-5D6E-409C-BE32-E72D297353CC}">
              <c16:uniqueId val="{00000000-8FC4-40A5-ABDF-D3785CB3A049}"/>
            </c:ext>
          </c:extLst>
        </c:ser>
        <c:ser>
          <c:idx val="1"/>
          <c:order val="1"/>
          <c:tx>
            <c:strRef>
              <c:f>Sheet1!$C$1</c:f>
              <c:strCache>
                <c:ptCount val="1"/>
                <c:pt idx="0">
                  <c:v>Entropy</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Sheet1!$A$2:$A$11</c:f>
              <c:numCache>
                <c:formatCode>0%</c:formatCode>
                <c:ptCount val="10"/>
                <c:pt idx="0">
                  <c:v>0.1</c:v>
                </c:pt>
                <c:pt idx="1">
                  <c:v>0.2</c:v>
                </c:pt>
                <c:pt idx="2">
                  <c:v>0.3</c:v>
                </c:pt>
                <c:pt idx="3">
                  <c:v>0.4</c:v>
                </c:pt>
                <c:pt idx="4">
                  <c:v>0.5</c:v>
                </c:pt>
                <c:pt idx="5">
                  <c:v>0.6</c:v>
                </c:pt>
                <c:pt idx="6">
                  <c:v>0.7</c:v>
                </c:pt>
                <c:pt idx="7">
                  <c:v>0.8</c:v>
                </c:pt>
                <c:pt idx="8">
                  <c:v>0.9</c:v>
                </c:pt>
                <c:pt idx="9">
                  <c:v>1</c:v>
                </c:pt>
              </c:numCache>
            </c:numRef>
          </c:cat>
          <c:val>
            <c:numRef>
              <c:f>Sheet1!$C$2:$C$11</c:f>
              <c:numCache>
                <c:formatCode>General</c:formatCode>
                <c:ptCount val="10"/>
                <c:pt idx="0">
                  <c:v>0.16</c:v>
                </c:pt>
                <c:pt idx="1">
                  <c:v>0.19</c:v>
                </c:pt>
                <c:pt idx="2">
                  <c:v>0.28000000000000003</c:v>
                </c:pt>
                <c:pt idx="3">
                  <c:v>0.32</c:v>
                </c:pt>
                <c:pt idx="4">
                  <c:v>0.38</c:v>
                </c:pt>
                <c:pt idx="5">
                  <c:v>0.53</c:v>
                </c:pt>
                <c:pt idx="6">
                  <c:v>0.78</c:v>
                </c:pt>
                <c:pt idx="7">
                  <c:v>0.88</c:v>
                </c:pt>
                <c:pt idx="8">
                  <c:v>1</c:v>
                </c:pt>
                <c:pt idx="9">
                  <c:v>1</c:v>
                </c:pt>
              </c:numCache>
            </c:numRef>
          </c:val>
          <c:smooth val="0"/>
          <c:extLst>
            <c:ext xmlns:c16="http://schemas.microsoft.com/office/drawing/2014/chart" uri="{C3380CC4-5D6E-409C-BE32-E72D297353CC}">
              <c16:uniqueId val="{00000001-8FC4-40A5-ABDF-D3785CB3A049}"/>
            </c:ext>
          </c:extLst>
        </c:ser>
        <c:ser>
          <c:idx val="2"/>
          <c:order val="2"/>
          <c:tx>
            <c:strRef>
              <c:f>Sheet1!$D$1</c:f>
              <c:strCache>
                <c:ptCount val="1"/>
                <c:pt idx="0">
                  <c:v>Heuristic</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Sheet1!$A$2:$A$11</c:f>
              <c:numCache>
                <c:formatCode>0%</c:formatCode>
                <c:ptCount val="10"/>
                <c:pt idx="0">
                  <c:v>0.1</c:v>
                </c:pt>
                <c:pt idx="1">
                  <c:v>0.2</c:v>
                </c:pt>
                <c:pt idx="2">
                  <c:v>0.3</c:v>
                </c:pt>
                <c:pt idx="3">
                  <c:v>0.4</c:v>
                </c:pt>
                <c:pt idx="4">
                  <c:v>0.5</c:v>
                </c:pt>
                <c:pt idx="5">
                  <c:v>0.6</c:v>
                </c:pt>
                <c:pt idx="6">
                  <c:v>0.7</c:v>
                </c:pt>
                <c:pt idx="7">
                  <c:v>0.8</c:v>
                </c:pt>
                <c:pt idx="8">
                  <c:v>0.9</c:v>
                </c:pt>
                <c:pt idx="9">
                  <c:v>1</c:v>
                </c:pt>
              </c:numCache>
            </c:numRef>
          </c:cat>
          <c:val>
            <c:numRef>
              <c:f>Sheet1!$D$2:$D$11</c:f>
              <c:numCache>
                <c:formatCode>General</c:formatCode>
                <c:ptCount val="10"/>
                <c:pt idx="0">
                  <c:v>0.19</c:v>
                </c:pt>
                <c:pt idx="1">
                  <c:v>0.28000000000000003</c:v>
                </c:pt>
                <c:pt idx="2">
                  <c:v>0.38</c:v>
                </c:pt>
                <c:pt idx="3">
                  <c:v>0.44</c:v>
                </c:pt>
                <c:pt idx="4">
                  <c:v>0.53</c:v>
                </c:pt>
                <c:pt idx="5">
                  <c:v>0.62</c:v>
                </c:pt>
                <c:pt idx="6">
                  <c:v>0.8</c:v>
                </c:pt>
                <c:pt idx="7">
                  <c:v>0.97</c:v>
                </c:pt>
                <c:pt idx="8">
                  <c:v>1</c:v>
                </c:pt>
                <c:pt idx="9">
                  <c:v>1</c:v>
                </c:pt>
              </c:numCache>
            </c:numRef>
          </c:val>
          <c:smooth val="0"/>
          <c:extLst>
            <c:ext xmlns:c16="http://schemas.microsoft.com/office/drawing/2014/chart" uri="{C3380CC4-5D6E-409C-BE32-E72D297353CC}">
              <c16:uniqueId val="{00000002-8FC4-40A5-ABDF-D3785CB3A049}"/>
            </c:ext>
          </c:extLst>
        </c:ser>
        <c:ser>
          <c:idx val="3"/>
          <c:order val="3"/>
          <c:tx>
            <c:strRef>
              <c:f>Sheet1!$E$1</c:f>
              <c:strCache>
                <c:ptCount val="1"/>
                <c:pt idx="0">
                  <c:v>Orginal</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Ref>
              <c:f>Sheet1!$A$2:$A$11</c:f>
              <c:numCache>
                <c:formatCode>0%</c:formatCode>
                <c:ptCount val="10"/>
                <c:pt idx="0">
                  <c:v>0.1</c:v>
                </c:pt>
                <c:pt idx="1">
                  <c:v>0.2</c:v>
                </c:pt>
                <c:pt idx="2">
                  <c:v>0.3</c:v>
                </c:pt>
                <c:pt idx="3">
                  <c:v>0.4</c:v>
                </c:pt>
                <c:pt idx="4">
                  <c:v>0.5</c:v>
                </c:pt>
                <c:pt idx="5">
                  <c:v>0.6</c:v>
                </c:pt>
                <c:pt idx="6">
                  <c:v>0.7</c:v>
                </c:pt>
                <c:pt idx="7">
                  <c:v>0.8</c:v>
                </c:pt>
                <c:pt idx="8">
                  <c:v>0.9</c:v>
                </c:pt>
                <c:pt idx="9">
                  <c:v>1</c:v>
                </c:pt>
              </c:numCache>
            </c:numRef>
          </c:cat>
          <c:val>
            <c:numRef>
              <c:f>Sheet1!$E$2:$E$11</c:f>
              <c:numCache>
                <c:formatCode>General</c:formatCode>
                <c:ptCount val="10"/>
                <c:pt idx="0">
                  <c:v>0.16</c:v>
                </c:pt>
                <c:pt idx="1">
                  <c:v>0.16</c:v>
                </c:pt>
                <c:pt idx="2">
                  <c:v>0.19</c:v>
                </c:pt>
                <c:pt idx="3">
                  <c:v>0.22</c:v>
                </c:pt>
                <c:pt idx="4">
                  <c:v>0.25</c:v>
                </c:pt>
                <c:pt idx="5">
                  <c:v>0.38</c:v>
                </c:pt>
                <c:pt idx="6">
                  <c:v>0.47</c:v>
                </c:pt>
                <c:pt idx="7">
                  <c:v>0.66</c:v>
                </c:pt>
                <c:pt idx="8">
                  <c:v>0.97</c:v>
                </c:pt>
                <c:pt idx="9">
                  <c:v>1</c:v>
                </c:pt>
              </c:numCache>
            </c:numRef>
          </c:val>
          <c:smooth val="0"/>
          <c:extLst>
            <c:ext xmlns:c16="http://schemas.microsoft.com/office/drawing/2014/chart" uri="{C3380CC4-5D6E-409C-BE32-E72D297353CC}">
              <c16:uniqueId val="{00000003-8FC4-40A5-ABDF-D3785CB3A049}"/>
            </c:ext>
          </c:extLst>
        </c:ser>
        <c:dLbls>
          <c:showLegendKey val="0"/>
          <c:showVal val="0"/>
          <c:showCatName val="0"/>
          <c:showSerName val="0"/>
          <c:showPercent val="0"/>
          <c:showBubbleSize val="0"/>
        </c:dLbls>
        <c:marker val="1"/>
        <c:smooth val="0"/>
        <c:axId val="435798136"/>
        <c:axId val="435793976"/>
      </c:lineChart>
      <c:catAx>
        <c:axId val="43579813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Density</a:t>
                </a:r>
                <a:endParaRPr lang="zh-CN"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35793976"/>
        <c:crosses val="autoZero"/>
        <c:auto val="1"/>
        <c:lblAlgn val="ctr"/>
        <c:lblOffset val="100"/>
        <c:noMultiLvlLbl val="0"/>
      </c:catAx>
      <c:valAx>
        <c:axId val="435793976"/>
        <c:scaling>
          <c:orientation val="minMax"/>
          <c:max val="1"/>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Proportion of  exposed paths</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357981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sz="1800" b="0" i="0" baseline="0">
                <a:effectLst/>
              </a:rPr>
              <a:t>Average Probability of The Real Goal</a:t>
            </a:r>
            <a:endParaRPr lang="zh-CN" altLang="zh-CN">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Sheet1!$B$25</c:f>
              <c:strCache>
                <c:ptCount val="1"/>
                <c:pt idx="0">
                  <c:v>Dummy</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Sheet1!$A$26:$A$35</c:f>
              <c:numCache>
                <c:formatCode>0%</c:formatCode>
                <c:ptCount val="10"/>
                <c:pt idx="0">
                  <c:v>0.1</c:v>
                </c:pt>
                <c:pt idx="1">
                  <c:v>0.2</c:v>
                </c:pt>
                <c:pt idx="2">
                  <c:v>0.3</c:v>
                </c:pt>
                <c:pt idx="3">
                  <c:v>0.4</c:v>
                </c:pt>
                <c:pt idx="4">
                  <c:v>0.5</c:v>
                </c:pt>
                <c:pt idx="5">
                  <c:v>0.6</c:v>
                </c:pt>
                <c:pt idx="6">
                  <c:v>0.7</c:v>
                </c:pt>
                <c:pt idx="7">
                  <c:v>0.8</c:v>
                </c:pt>
                <c:pt idx="8">
                  <c:v>0.9</c:v>
                </c:pt>
                <c:pt idx="9">
                  <c:v>1</c:v>
                </c:pt>
              </c:numCache>
            </c:numRef>
          </c:cat>
          <c:val>
            <c:numRef>
              <c:f>Sheet1!$B$26:$B$35</c:f>
              <c:numCache>
                <c:formatCode>General</c:formatCode>
                <c:ptCount val="10"/>
                <c:pt idx="0">
                  <c:v>0.35299999999999998</c:v>
                </c:pt>
                <c:pt idx="1">
                  <c:v>0.40200000000000002</c:v>
                </c:pt>
                <c:pt idx="2">
                  <c:v>0.45</c:v>
                </c:pt>
                <c:pt idx="3">
                  <c:v>0.502</c:v>
                </c:pt>
                <c:pt idx="4">
                  <c:v>0.54300000000000004</c:v>
                </c:pt>
                <c:pt idx="5">
                  <c:v>0.57999999999999996</c:v>
                </c:pt>
                <c:pt idx="6">
                  <c:v>0.63700000000000001</c:v>
                </c:pt>
                <c:pt idx="7">
                  <c:v>0.69799999999999995</c:v>
                </c:pt>
                <c:pt idx="8">
                  <c:v>0.77</c:v>
                </c:pt>
                <c:pt idx="9">
                  <c:v>0.84699999999999998</c:v>
                </c:pt>
              </c:numCache>
            </c:numRef>
          </c:val>
          <c:smooth val="0"/>
          <c:extLst>
            <c:ext xmlns:c16="http://schemas.microsoft.com/office/drawing/2014/chart" uri="{C3380CC4-5D6E-409C-BE32-E72D297353CC}">
              <c16:uniqueId val="{00000000-8AC4-4435-A6C4-F4D3D83C18F6}"/>
            </c:ext>
          </c:extLst>
        </c:ser>
        <c:ser>
          <c:idx val="1"/>
          <c:order val="1"/>
          <c:tx>
            <c:strRef>
              <c:f>Sheet1!$C$25</c:f>
              <c:strCache>
                <c:ptCount val="1"/>
                <c:pt idx="0">
                  <c:v>Entropy</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Sheet1!$A$26:$A$35</c:f>
              <c:numCache>
                <c:formatCode>0%</c:formatCode>
                <c:ptCount val="10"/>
                <c:pt idx="0">
                  <c:v>0.1</c:v>
                </c:pt>
                <c:pt idx="1">
                  <c:v>0.2</c:v>
                </c:pt>
                <c:pt idx="2">
                  <c:v>0.3</c:v>
                </c:pt>
                <c:pt idx="3">
                  <c:v>0.4</c:v>
                </c:pt>
                <c:pt idx="4">
                  <c:v>0.5</c:v>
                </c:pt>
                <c:pt idx="5">
                  <c:v>0.6</c:v>
                </c:pt>
                <c:pt idx="6">
                  <c:v>0.7</c:v>
                </c:pt>
                <c:pt idx="7">
                  <c:v>0.8</c:v>
                </c:pt>
                <c:pt idx="8">
                  <c:v>0.9</c:v>
                </c:pt>
                <c:pt idx="9">
                  <c:v>1</c:v>
                </c:pt>
              </c:numCache>
            </c:numRef>
          </c:cat>
          <c:val>
            <c:numRef>
              <c:f>Sheet1!$C$26:$C$35</c:f>
              <c:numCache>
                <c:formatCode>General</c:formatCode>
                <c:ptCount val="10"/>
                <c:pt idx="0">
                  <c:v>0.33500000000000002</c:v>
                </c:pt>
                <c:pt idx="1">
                  <c:v>0.34899999999999998</c:v>
                </c:pt>
                <c:pt idx="2">
                  <c:v>0.36499999999999999</c:v>
                </c:pt>
                <c:pt idx="3">
                  <c:v>0.40300000000000002</c:v>
                </c:pt>
                <c:pt idx="4">
                  <c:v>0.46300000000000002</c:v>
                </c:pt>
                <c:pt idx="5">
                  <c:v>0.50600000000000001</c:v>
                </c:pt>
                <c:pt idx="6">
                  <c:v>0.55800000000000005</c:v>
                </c:pt>
                <c:pt idx="7">
                  <c:v>0.64500000000000002</c:v>
                </c:pt>
                <c:pt idx="8">
                  <c:v>0.755</c:v>
                </c:pt>
                <c:pt idx="9">
                  <c:v>0.84499999999999997</c:v>
                </c:pt>
              </c:numCache>
            </c:numRef>
          </c:val>
          <c:smooth val="0"/>
          <c:extLst>
            <c:ext xmlns:c16="http://schemas.microsoft.com/office/drawing/2014/chart" uri="{C3380CC4-5D6E-409C-BE32-E72D297353CC}">
              <c16:uniqueId val="{00000001-8AC4-4435-A6C4-F4D3D83C18F6}"/>
            </c:ext>
          </c:extLst>
        </c:ser>
        <c:ser>
          <c:idx val="2"/>
          <c:order val="2"/>
          <c:tx>
            <c:strRef>
              <c:f>Sheet1!$D$25</c:f>
              <c:strCache>
                <c:ptCount val="1"/>
                <c:pt idx="0">
                  <c:v>Heuristic</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Sheet1!$A$26:$A$35</c:f>
              <c:numCache>
                <c:formatCode>0%</c:formatCode>
                <c:ptCount val="10"/>
                <c:pt idx="0">
                  <c:v>0.1</c:v>
                </c:pt>
                <c:pt idx="1">
                  <c:v>0.2</c:v>
                </c:pt>
                <c:pt idx="2">
                  <c:v>0.3</c:v>
                </c:pt>
                <c:pt idx="3">
                  <c:v>0.4</c:v>
                </c:pt>
                <c:pt idx="4">
                  <c:v>0.5</c:v>
                </c:pt>
                <c:pt idx="5">
                  <c:v>0.6</c:v>
                </c:pt>
                <c:pt idx="6">
                  <c:v>0.7</c:v>
                </c:pt>
                <c:pt idx="7">
                  <c:v>0.8</c:v>
                </c:pt>
                <c:pt idx="8">
                  <c:v>0.9</c:v>
                </c:pt>
                <c:pt idx="9">
                  <c:v>1</c:v>
                </c:pt>
              </c:numCache>
            </c:numRef>
          </c:cat>
          <c:val>
            <c:numRef>
              <c:f>Sheet1!$D$26:$D$35</c:f>
              <c:numCache>
                <c:formatCode>General</c:formatCode>
                <c:ptCount val="10"/>
                <c:pt idx="0">
                  <c:v>0.33900000000000002</c:v>
                </c:pt>
                <c:pt idx="1">
                  <c:v>0.36599999999999999</c:v>
                </c:pt>
                <c:pt idx="2">
                  <c:v>0.40400000000000003</c:v>
                </c:pt>
                <c:pt idx="3">
                  <c:v>0.44700000000000001</c:v>
                </c:pt>
                <c:pt idx="4">
                  <c:v>0.47799999999999998</c:v>
                </c:pt>
                <c:pt idx="5">
                  <c:v>0.51</c:v>
                </c:pt>
                <c:pt idx="6">
                  <c:v>0.56299999999999994</c:v>
                </c:pt>
                <c:pt idx="7">
                  <c:v>0.64400000000000002</c:v>
                </c:pt>
                <c:pt idx="8">
                  <c:v>0.75</c:v>
                </c:pt>
                <c:pt idx="9">
                  <c:v>0.84699999999999998</c:v>
                </c:pt>
              </c:numCache>
            </c:numRef>
          </c:val>
          <c:smooth val="0"/>
          <c:extLst>
            <c:ext xmlns:c16="http://schemas.microsoft.com/office/drawing/2014/chart" uri="{C3380CC4-5D6E-409C-BE32-E72D297353CC}">
              <c16:uniqueId val="{00000002-8AC4-4435-A6C4-F4D3D83C18F6}"/>
            </c:ext>
          </c:extLst>
        </c:ser>
        <c:ser>
          <c:idx val="3"/>
          <c:order val="3"/>
          <c:tx>
            <c:strRef>
              <c:f>Sheet1!$E$25</c:f>
              <c:strCache>
                <c:ptCount val="1"/>
                <c:pt idx="0">
                  <c:v>Orginal</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Ref>
              <c:f>Sheet1!$A$26:$A$35</c:f>
              <c:numCache>
                <c:formatCode>0%</c:formatCode>
                <c:ptCount val="10"/>
                <c:pt idx="0">
                  <c:v>0.1</c:v>
                </c:pt>
                <c:pt idx="1">
                  <c:v>0.2</c:v>
                </c:pt>
                <c:pt idx="2">
                  <c:v>0.3</c:v>
                </c:pt>
                <c:pt idx="3">
                  <c:v>0.4</c:v>
                </c:pt>
                <c:pt idx="4">
                  <c:v>0.5</c:v>
                </c:pt>
                <c:pt idx="5">
                  <c:v>0.6</c:v>
                </c:pt>
                <c:pt idx="6">
                  <c:v>0.7</c:v>
                </c:pt>
                <c:pt idx="7">
                  <c:v>0.8</c:v>
                </c:pt>
                <c:pt idx="8">
                  <c:v>0.9</c:v>
                </c:pt>
                <c:pt idx="9">
                  <c:v>1</c:v>
                </c:pt>
              </c:numCache>
            </c:numRef>
          </c:cat>
          <c:val>
            <c:numRef>
              <c:f>Sheet1!$E$26:$E$35</c:f>
              <c:numCache>
                <c:formatCode>General</c:formatCode>
                <c:ptCount val="10"/>
                <c:pt idx="0">
                  <c:v>0.34200000000000003</c:v>
                </c:pt>
                <c:pt idx="1">
                  <c:v>0.35599999999999998</c:v>
                </c:pt>
                <c:pt idx="2">
                  <c:v>0.39</c:v>
                </c:pt>
                <c:pt idx="3">
                  <c:v>0.433</c:v>
                </c:pt>
                <c:pt idx="4">
                  <c:v>0.47299999999999998</c:v>
                </c:pt>
                <c:pt idx="5">
                  <c:v>0.50700000000000001</c:v>
                </c:pt>
                <c:pt idx="6">
                  <c:v>0.55100000000000005</c:v>
                </c:pt>
                <c:pt idx="7">
                  <c:v>0.61699999999999999</c:v>
                </c:pt>
                <c:pt idx="8">
                  <c:v>0.71599999999999997</c:v>
                </c:pt>
                <c:pt idx="9">
                  <c:v>0.84699999999999998</c:v>
                </c:pt>
              </c:numCache>
            </c:numRef>
          </c:val>
          <c:smooth val="0"/>
          <c:extLst>
            <c:ext xmlns:c16="http://schemas.microsoft.com/office/drawing/2014/chart" uri="{C3380CC4-5D6E-409C-BE32-E72D297353CC}">
              <c16:uniqueId val="{00000003-8AC4-4435-A6C4-F4D3D83C18F6}"/>
            </c:ext>
          </c:extLst>
        </c:ser>
        <c:dLbls>
          <c:showLegendKey val="0"/>
          <c:showVal val="0"/>
          <c:showCatName val="0"/>
          <c:showSerName val="0"/>
          <c:showPercent val="0"/>
          <c:showBubbleSize val="0"/>
        </c:dLbls>
        <c:marker val="1"/>
        <c:smooth val="0"/>
        <c:axId val="328304560"/>
        <c:axId val="328305520"/>
      </c:lineChart>
      <c:catAx>
        <c:axId val="32830456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Density</a:t>
                </a:r>
                <a:endParaRPr lang="zh-CN"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28305520"/>
        <c:crosses val="autoZero"/>
        <c:auto val="1"/>
        <c:lblAlgn val="ctr"/>
        <c:lblOffset val="100"/>
        <c:noMultiLvlLbl val="0"/>
      </c:catAx>
      <c:valAx>
        <c:axId val="328305520"/>
        <c:scaling>
          <c:orientation val="minMax"/>
          <c:min val="0.300000000000000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Average probability of the real</a:t>
                </a:r>
                <a:r>
                  <a:rPr lang="en-US" altLang="zh-CN" baseline="0"/>
                  <a:t> goal</a:t>
                </a:r>
                <a:endParaRPr lang="zh-CN" altLang="en-US"/>
              </a:p>
            </c:rich>
          </c:tx>
          <c:layout>
            <c:manualLayout>
              <c:xMode val="edge"/>
              <c:yMode val="edge"/>
              <c:x val="1.4889877445957912E-2"/>
              <c:y val="0.21543288049735207"/>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283045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Cost Ratio</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spPr>
            <a:solidFill>
              <a:srgbClr val="C00000"/>
            </a:solidFill>
            <a:ln>
              <a:solidFill>
                <a:srgbClr val="C0000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Sheet1!$P$1:$S$1</c:f>
              <c:strCache>
                <c:ptCount val="4"/>
                <c:pt idx="0">
                  <c:v>Dummy</c:v>
                </c:pt>
                <c:pt idx="1">
                  <c:v>Entropy</c:v>
                </c:pt>
                <c:pt idx="2">
                  <c:v>Heuristic</c:v>
                </c:pt>
                <c:pt idx="3">
                  <c:v>Orginal</c:v>
                </c:pt>
              </c:strCache>
            </c:strRef>
          </c:cat>
          <c:val>
            <c:numRef>
              <c:f>Sheet1!$P$2:$S$2</c:f>
              <c:numCache>
                <c:formatCode>General</c:formatCode>
                <c:ptCount val="4"/>
                <c:pt idx="0">
                  <c:v>1</c:v>
                </c:pt>
                <c:pt idx="1">
                  <c:v>1.514</c:v>
                </c:pt>
                <c:pt idx="2">
                  <c:v>1.252</c:v>
                </c:pt>
                <c:pt idx="3">
                  <c:v>1.53</c:v>
                </c:pt>
              </c:numCache>
            </c:numRef>
          </c:val>
          <c:extLst>
            <c:ext xmlns:c16="http://schemas.microsoft.com/office/drawing/2014/chart" uri="{C3380CC4-5D6E-409C-BE32-E72D297353CC}">
              <c16:uniqueId val="{00000000-8692-4745-9FA6-30A1430BC101}"/>
            </c:ext>
          </c:extLst>
        </c:ser>
        <c:dLbls>
          <c:showLegendKey val="0"/>
          <c:showVal val="0"/>
          <c:showCatName val="0"/>
          <c:showSerName val="0"/>
          <c:showPercent val="0"/>
          <c:showBubbleSize val="0"/>
        </c:dLbls>
        <c:gapWidth val="219"/>
        <c:overlap val="-27"/>
        <c:axId val="531862928"/>
        <c:axId val="531864208"/>
      </c:barChart>
      <c:catAx>
        <c:axId val="53186292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Agent</a:t>
                </a:r>
                <a:endParaRPr lang="zh-CN"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31864208"/>
        <c:crosses val="autoZero"/>
        <c:auto val="1"/>
        <c:lblAlgn val="ctr"/>
        <c:lblOffset val="100"/>
        <c:noMultiLvlLbl val="0"/>
      </c:catAx>
      <c:valAx>
        <c:axId val="5318642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Cost ratio</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318629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6F1214-869C-474A-991B-849665AE0700}" type="datetimeFigureOut">
              <a:rPr kumimoji="1" lang="zh-CN" altLang="en-US" smtClean="0"/>
              <a:t>2020/6/2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97EEE3-BC41-6B49-B5EA-FDFE19F1B45C}" type="slidenum">
              <a:rPr kumimoji="1" lang="zh-CN" altLang="en-US" smtClean="0"/>
              <a:t>‹#›</a:t>
            </a:fld>
            <a:endParaRPr kumimoji="1" lang="zh-CN" altLang="en-US"/>
          </a:p>
        </p:txBody>
      </p:sp>
    </p:spTree>
    <p:extLst>
      <p:ext uri="{BB962C8B-B14F-4D97-AF65-F5344CB8AC3E}">
        <p14:creationId xmlns:p14="http://schemas.microsoft.com/office/powerpoint/2010/main" val="1705278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unimelb.zoom.us/j/97701220274?pwd=M2FFbHNsY1dxb29CRTZ0cW9QY1ZZZz09"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Machine_learning"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en.wikipedia.org/wiki/Action_selection" TargetMode="External"/><Relationship Id="rId4" Type="http://schemas.openxmlformats.org/officeDocument/2006/relationships/hyperlink" Target="https://en.wikipedia.org/wiki/Software_agent"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Hello, this is </a:t>
            </a:r>
            <a:r>
              <a:rPr kumimoji="1" lang="en-US" altLang="zh-CN" dirty="0" err="1"/>
              <a:t>qingfeng</a:t>
            </a:r>
            <a:r>
              <a:rPr kumimoji="1" lang="en-US" altLang="zh-CN" dirty="0"/>
              <a:t> </a:t>
            </a:r>
            <a:r>
              <a:rPr kumimoji="1" lang="en-US" altLang="zh-CN" dirty="0" err="1"/>
              <a:t>xu</a:t>
            </a:r>
            <a:r>
              <a:rPr kumimoji="1" lang="en-US" altLang="zh-CN" dirty="0"/>
              <a:t>, and here are my teammates. Our research project topic is deceptive reinforcement learning- integrating multiple rewards using Q-tables. Our supervisor is Tim Miller. </a:t>
            </a:r>
            <a:endParaRPr kumimoji="1" lang="zh-CN" altLang="en-US" dirty="0"/>
          </a:p>
        </p:txBody>
      </p:sp>
      <p:sp>
        <p:nvSpPr>
          <p:cNvPr id="4" name="灯片编号占位符 3"/>
          <p:cNvSpPr>
            <a:spLocks noGrp="1"/>
          </p:cNvSpPr>
          <p:nvPr>
            <p:ph type="sldNum" sz="quarter" idx="5"/>
          </p:nvPr>
        </p:nvSpPr>
        <p:spPr/>
        <p:txBody>
          <a:bodyPr/>
          <a:lstStyle/>
          <a:p>
            <a:fld id="{A197EEE3-BC41-6B49-B5EA-FDFE19F1B45C}" type="slidenum">
              <a:rPr kumimoji="1" lang="zh-CN" altLang="en-US" smtClean="0"/>
              <a:t>1</a:t>
            </a:fld>
            <a:endParaRPr kumimoji="1" lang="zh-CN" altLang="en-US"/>
          </a:p>
        </p:txBody>
      </p:sp>
    </p:spTree>
    <p:extLst>
      <p:ext uri="{BB962C8B-B14F-4D97-AF65-F5344CB8AC3E}">
        <p14:creationId xmlns:p14="http://schemas.microsoft.com/office/powerpoint/2010/main" val="19285038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However, this method </a:t>
            </a:r>
            <a:r>
              <a:rPr lang="es-ES" altLang="zh-CN" dirty="0" err="1"/>
              <a:t>Require</a:t>
            </a:r>
            <a:r>
              <a:rPr lang="es-ES" altLang="zh-CN" dirty="0"/>
              <a:t> </a:t>
            </a:r>
            <a:r>
              <a:rPr lang="es-ES" altLang="zh-CN" dirty="0" err="1"/>
              <a:t>reasoning</a:t>
            </a:r>
            <a:r>
              <a:rPr lang="es-ES" altLang="zh-CN" dirty="0"/>
              <a:t> </a:t>
            </a:r>
            <a:r>
              <a:rPr lang="es-ES" altLang="zh-CN" dirty="0" err="1"/>
              <a:t>about</a:t>
            </a:r>
            <a:r>
              <a:rPr lang="es-ES" altLang="zh-CN" dirty="0"/>
              <a:t> </a:t>
            </a:r>
            <a:r>
              <a:rPr lang="es-ES" altLang="zh-CN" dirty="0" err="1"/>
              <a:t>the</a:t>
            </a:r>
            <a:r>
              <a:rPr lang="es-ES" altLang="zh-CN" dirty="0"/>
              <a:t> </a:t>
            </a:r>
            <a:r>
              <a:rPr lang="es-ES" altLang="zh-CN" dirty="0" err="1"/>
              <a:t>model</a:t>
            </a:r>
            <a:r>
              <a:rPr lang="es-ES" altLang="zh-CN" dirty="0"/>
              <a:t> </a:t>
            </a:r>
            <a:r>
              <a:rPr lang="es-ES" altLang="zh-CN" dirty="0" err="1"/>
              <a:t>structure</a:t>
            </a:r>
            <a:r>
              <a:rPr lang="es-ES" altLang="zh-CN" dirty="0"/>
              <a:t> to </a:t>
            </a:r>
            <a:r>
              <a:rPr lang="es-ES" altLang="zh-CN" dirty="0" err="1"/>
              <a:t>inform</a:t>
            </a:r>
            <a:r>
              <a:rPr lang="es-ES" altLang="zh-CN" dirty="0"/>
              <a:t> </a:t>
            </a:r>
            <a:r>
              <a:rPr lang="es-ES" altLang="zh-CN" dirty="0" err="1"/>
              <a:t>the</a:t>
            </a:r>
            <a:r>
              <a:rPr lang="es-ES" altLang="zh-CN" dirty="0"/>
              <a:t> </a:t>
            </a:r>
            <a:r>
              <a:rPr lang="es-ES" altLang="zh-CN" dirty="0" err="1"/>
              <a:t>dissimulation</a:t>
            </a:r>
            <a:r>
              <a:rPr lang="es-ES" altLang="zh-CN" dirty="0"/>
              <a:t>!</a:t>
            </a:r>
            <a:endParaRPr kumimoji="1" lang="es-ES" altLang="zh-CN" dirty="0"/>
          </a:p>
          <a:p>
            <a:endParaRPr kumimoji="1" lang="en-US" altLang="zh-CN" dirty="0"/>
          </a:p>
          <a:p>
            <a:r>
              <a:rPr lang="es-ES" altLang="zh-CN" dirty="0" err="1"/>
              <a:t>the</a:t>
            </a:r>
            <a:r>
              <a:rPr lang="es-ES" altLang="zh-CN" dirty="0"/>
              <a:t> </a:t>
            </a:r>
            <a:r>
              <a:rPr lang="es-ES" altLang="zh-CN" dirty="0" err="1"/>
              <a:t>other</a:t>
            </a:r>
            <a:r>
              <a:rPr lang="es-ES" altLang="zh-CN" dirty="0"/>
              <a:t> </a:t>
            </a:r>
            <a:r>
              <a:rPr lang="es-ES" altLang="zh-CN" dirty="0" err="1"/>
              <a:t>method</a:t>
            </a:r>
            <a:r>
              <a:rPr lang="es-ES" altLang="zh-CN" dirty="0"/>
              <a:t> </a:t>
            </a:r>
            <a:r>
              <a:rPr lang="es-ES" altLang="zh-CN" dirty="0" err="1"/>
              <a:t>is</a:t>
            </a:r>
            <a:r>
              <a:rPr lang="es-ES" altLang="zh-CN" dirty="0"/>
              <a:t> </a:t>
            </a:r>
            <a:r>
              <a:rPr lang="es-ES" altLang="zh-CN" dirty="0" err="1"/>
              <a:t>model</a:t>
            </a:r>
            <a:r>
              <a:rPr lang="es-ES" altLang="zh-CN" dirty="0"/>
              <a:t> free </a:t>
            </a:r>
            <a:r>
              <a:rPr lang="es-ES" altLang="zh-CN" dirty="0" err="1"/>
              <a:t>based</a:t>
            </a:r>
            <a:endParaRPr kumimoji="1" lang="en-US" altLang="zh-CN" dirty="0"/>
          </a:p>
          <a:p>
            <a:r>
              <a:rPr lang="es-ES" altLang="zh-CN" sz="1200" b="0" i="0" kern="1200" dirty="0" err="1">
                <a:solidFill>
                  <a:schemeClr val="tx1"/>
                </a:solidFill>
                <a:effectLst/>
                <a:latin typeface="+mn-lt"/>
                <a:ea typeface="+mn-ea"/>
                <a:cs typeface="+mn-cs"/>
              </a:rPr>
              <a:t>They</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rely</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on</a:t>
            </a:r>
            <a:r>
              <a:rPr lang="es-ES" altLang="zh-CN" sz="1200" b="0" i="0" kern="1200" dirty="0">
                <a:solidFill>
                  <a:schemeClr val="tx1"/>
                </a:solidFill>
                <a:effectLst/>
                <a:latin typeface="+mn-lt"/>
                <a:ea typeface="+mn-ea"/>
                <a:cs typeface="+mn-cs"/>
              </a:rPr>
              <a:t> real </a:t>
            </a:r>
            <a:r>
              <a:rPr lang="es-ES" altLang="zh-CN" sz="1200" b="0" i="0" kern="1200" dirty="0" err="1">
                <a:solidFill>
                  <a:schemeClr val="tx1"/>
                </a:solidFill>
                <a:effectLst/>
                <a:latin typeface="+mn-lt"/>
                <a:ea typeface="+mn-ea"/>
                <a:cs typeface="+mn-cs"/>
              </a:rPr>
              <a:t>samples</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from</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the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environment</a:t>
            </a:r>
            <a:r>
              <a:rPr lang="es-ES" altLang="zh-CN" sz="1200" b="0" i="0" kern="1200" dirty="0">
                <a:solidFill>
                  <a:schemeClr val="tx1"/>
                </a:solidFill>
                <a:effectLst/>
                <a:latin typeface="+mn-lt"/>
                <a:ea typeface="+mn-ea"/>
                <a:cs typeface="+mn-cs"/>
              </a:rPr>
              <a:t> and </a:t>
            </a:r>
            <a:r>
              <a:rPr lang="es-ES" altLang="zh-CN" sz="1200" b="0" i="0" kern="1200" dirty="0" err="1">
                <a:solidFill>
                  <a:schemeClr val="tx1"/>
                </a:solidFill>
                <a:effectLst/>
                <a:latin typeface="+mn-lt"/>
                <a:ea typeface="+mn-ea"/>
                <a:cs typeface="+mn-cs"/>
              </a:rPr>
              <a:t>never</a:t>
            </a:r>
            <a:r>
              <a:rPr lang="es-ES" altLang="zh-CN" sz="1200" b="0" i="0" kern="1200" dirty="0">
                <a:solidFill>
                  <a:schemeClr val="tx1"/>
                </a:solidFill>
                <a:effectLst/>
                <a:latin typeface="+mn-lt"/>
                <a:ea typeface="+mn-ea"/>
                <a:cs typeface="+mn-cs"/>
              </a:rPr>
              <a:t> use </a:t>
            </a:r>
            <a:r>
              <a:rPr lang="es-ES" altLang="zh-CN" sz="1200" b="0" i="0" kern="1200" dirty="0" err="1">
                <a:solidFill>
                  <a:schemeClr val="tx1"/>
                </a:solidFill>
                <a:effectLst/>
                <a:latin typeface="+mn-lt"/>
                <a:ea typeface="+mn-ea"/>
                <a:cs typeface="+mn-cs"/>
              </a:rPr>
              <a:t>generated</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predictions</a:t>
            </a:r>
            <a:r>
              <a:rPr lang="es-ES" altLang="zh-CN" sz="1200" b="0" i="0" kern="1200" dirty="0">
                <a:solidFill>
                  <a:schemeClr val="tx1"/>
                </a:solidFill>
                <a:effectLst/>
                <a:latin typeface="+mn-lt"/>
                <a:ea typeface="+mn-ea"/>
                <a:cs typeface="+mn-cs"/>
              </a:rPr>
              <a:t> of </a:t>
            </a:r>
            <a:r>
              <a:rPr lang="es-ES" altLang="zh-CN" sz="1200" b="0" i="0" kern="1200" dirty="0" err="1">
                <a:solidFill>
                  <a:schemeClr val="tx1"/>
                </a:solidFill>
                <a:effectLst/>
                <a:latin typeface="+mn-lt"/>
                <a:ea typeface="+mn-ea"/>
                <a:cs typeface="+mn-cs"/>
              </a:rPr>
              <a:t>next</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state</a:t>
            </a:r>
            <a:r>
              <a:rPr lang="es-ES" altLang="zh-CN" sz="1200" b="0" i="0" kern="1200" dirty="0">
                <a:solidFill>
                  <a:schemeClr val="tx1"/>
                </a:solidFill>
                <a:effectLst/>
                <a:latin typeface="+mn-lt"/>
                <a:ea typeface="+mn-ea"/>
                <a:cs typeface="+mn-cs"/>
              </a:rPr>
              <a:t> and </a:t>
            </a:r>
            <a:r>
              <a:rPr lang="es-ES" altLang="zh-CN" sz="1200" b="0" i="0" kern="1200" dirty="0" err="1">
                <a:solidFill>
                  <a:schemeClr val="tx1"/>
                </a:solidFill>
                <a:effectLst/>
                <a:latin typeface="+mn-lt"/>
                <a:ea typeface="+mn-ea"/>
                <a:cs typeface="+mn-cs"/>
              </a:rPr>
              <a:t>next</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reward</a:t>
            </a:r>
            <a:r>
              <a:rPr lang="es-ES" altLang="zh-CN" sz="1200" b="0" i="0" kern="1200" dirty="0">
                <a:solidFill>
                  <a:schemeClr val="tx1"/>
                </a:solidFill>
                <a:effectLst/>
                <a:latin typeface="+mn-lt"/>
                <a:ea typeface="+mn-ea"/>
                <a:cs typeface="+mn-cs"/>
              </a:rPr>
              <a:t> to alter </a:t>
            </a:r>
            <a:r>
              <a:rPr lang="es-ES" altLang="zh-CN" sz="1200" b="0" i="0" kern="1200" dirty="0" err="1">
                <a:solidFill>
                  <a:schemeClr val="tx1"/>
                </a:solidFill>
                <a:effectLst/>
                <a:latin typeface="+mn-lt"/>
                <a:ea typeface="+mn-ea"/>
                <a:cs typeface="+mn-cs"/>
              </a:rPr>
              <a:t>behaviour</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although</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they</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might</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sample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from</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experience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memory</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which</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is</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close</a:t>
            </a:r>
            <a:r>
              <a:rPr lang="es-ES" altLang="zh-CN" sz="1200" b="0" i="0" kern="1200" dirty="0">
                <a:solidFill>
                  <a:schemeClr val="tx1"/>
                </a:solidFill>
                <a:effectLst/>
                <a:latin typeface="+mn-lt"/>
                <a:ea typeface="+mn-ea"/>
                <a:cs typeface="+mn-cs"/>
              </a:rPr>
              <a:t> to </a:t>
            </a:r>
            <a:r>
              <a:rPr lang="es-ES" altLang="zh-CN" sz="1200" b="0" i="0" kern="1200" dirty="0" err="1">
                <a:solidFill>
                  <a:schemeClr val="tx1"/>
                </a:solidFill>
                <a:effectLst/>
                <a:latin typeface="+mn-lt"/>
                <a:ea typeface="+mn-ea"/>
                <a:cs typeface="+mn-cs"/>
              </a:rPr>
              <a:t>being</a:t>
            </a:r>
            <a:r>
              <a:rPr lang="es-ES" altLang="zh-CN" sz="1200" b="0" i="0" kern="1200" dirty="0">
                <a:solidFill>
                  <a:schemeClr val="tx1"/>
                </a:solidFill>
                <a:effectLst/>
                <a:latin typeface="+mn-lt"/>
                <a:ea typeface="+mn-ea"/>
                <a:cs typeface="+mn-cs"/>
              </a:rPr>
              <a:t> a </a:t>
            </a:r>
            <a:r>
              <a:rPr lang="es-ES" altLang="zh-CN" sz="1200" b="0" i="0" kern="1200" dirty="0" err="1">
                <a:solidFill>
                  <a:schemeClr val="tx1"/>
                </a:solidFill>
                <a:effectLst/>
                <a:latin typeface="+mn-lt"/>
                <a:ea typeface="+mn-ea"/>
                <a:cs typeface="+mn-cs"/>
              </a:rPr>
              <a:t>model</a:t>
            </a:r>
            <a:r>
              <a:rPr lang="es-ES" altLang="zh-CN"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s-ES" altLang="zh-CN" dirty="0" err="1"/>
              <a:t>For</a:t>
            </a:r>
            <a:r>
              <a:rPr lang="es-ES" altLang="zh-CN" dirty="0"/>
              <a:t> </a:t>
            </a:r>
            <a:r>
              <a:rPr lang="es-ES" altLang="zh-CN" dirty="0" err="1"/>
              <a:t>example</a:t>
            </a:r>
            <a:r>
              <a:rPr lang="es-ES" altLang="zh-CN" dirty="0"/>
              <a:t>, </a:t>
            </a:r>
            <a:r>
              <a:rPr lang="es-ES" altLang="zh-CN" dirty="0" err="1"/>
              <a:t>the</a:t>
            </a:r>
            <a:r>
              <a:rPr lang="es-ES" altLang="zh-CN" dirty="0"/>
              <a:t> </a:t>
            </a:r>
            <a:r>
              <a:rPr lang="es-ES" altLang="zh-CN" dirty="0" err="1"/>
              <a:t>ambiguity</a:t>
            </a:r>
            <a:r>
              <a:rPr lang="es-ES" altLang="zh-CN" dirty="0"/>
              <a:t> </a:t>
            </a:r>
            <a:r>
              <a:rPr lang="es-ES" altLang="zh-CN" dirty="0" err="1"/>
              <a:t>model</a:t>
            </a:r>
            <a:r>
              <a:rPr lang="es-ES" altLang="zh-CN" dirty="0"/>
              <a:t> </a:t>
            </a:r>
            <a:r>
              <a:rPr lang="es-ES" altLang="zh-CN" dirty="0" err="1"/>
              <a:t>is</a:t>
            </a:r>
            <a:r>
              <a:rPr lang="es-ES" altLang="zh-CN" dirty="0"/>
              <a:t> </a:t>
            </a:r>
            <a:r>
              <a:rPr lang="es-ES" altLang="zh-CN" dirty="0" err="1"/>
              <a:t>proposed</a:t>
            </a:r>
            <a:r>
              <a:rPr lang="es-ES" altLang="zh-CN" dirty="0"/>
              <a:t> </a:t>
            </a:r>
            <a:r>
              <a:rPr lang="es-ES" altLang="zh-CN" dirty="0" err="1"/>
              <a:t>which</a:t>
            </a:r>
            <a:r>
              <a:rPr lang="es-ES" altLang="zh-CN" dirty="0"/>
              <a:t> </a:t>
            </a:r>
            <a:r>
              <a:rPr lang="es-ES" altLang="zh-CN" dirty="0" err="1"/>
              <a:t>generate</a:t>
            </a:r>
            <a:r>
              <a:rPr lang="es-ES" altLang="zh-CN" dirty="0"/>
              <a:t> </a:t>
            </a:r>
            <a:r>
              <a:rPr lang="es-ES" altLang="zh-CN" dirty="0" err="1"/>
              <a:t>deceptive</a:t>
            </a:r>
            <a:r>
              <a:rPr lang="es-ES" altLang="zh-CN" dirty="0"/>
              <a:t> </a:t>
            </a:r>
            <a:r>
              <a:rPr lang="es-ES" altLang="zh-CN" dirty="0" err="1"/>
              <a:t>path</a:t>
            </a:r>
            <a:r>
              <a:rPr lang="es-ES" altLang="zh-CN" dirty="0"/>
              <a:t> </a:t>
            </a:r>
            <a:r>
              <a:rPr lang="es-ES" altLang="zh-CN" dirty="0" err="1"/>
              <a:t>by</a:t>
            </a:r>
            <a:r>
              <a:rPr lang="es-ES" altLang="zh-CN" dirty="0"/>
              <a:t> </a:t>
            </a:r>
            <a:r>
              <a:rPr lang="es-ES" altLang="zh-CN" dirty="0" err="1"/>
              <a:t>maximising</a:t>
            </a:r>
            <a:r>
              <a:rPr lang="es-ES" altLang="zh-CN" dirty="0"/>
              <a:t> </a:t>
            </a:r>
            <a:r>
              <a:rPr lang="es-ES" altLang="zh-CN" dirty="0" err="1"/>
              <a:t>the</a:t>
            </a:r>
            <a:r>
              <a:rPr lang="es-ES" altLang="zh-CN" dirty="0"/>
              <a:t> </a:t>
            </a:r>
            <a:r>
              <a:rPr lang="es-ES" altLang="zh-CN" dirty="0" err="1"/>
              <a:t>entropy</a:t>
            </a:r>
            <a:r>
              <a:rPr lang="es-ES" altLang="zh-CN" dirty="0"/>
              <a:t> </a:t>
            </a:r>
            <a:r>
              <a:rPr lang="es-ES" altLang="zh-CN" dirty="0" err="1"/>
              <a:t>from</a:t>
            </a:r>
            <a:r>
              <a:rPr lang="es-ES" altLang="zh-CN" dirty="0"/>
              <a:t> </a:t>
            </a:r>
            <a:r>
              <a:rPr lang="es-ES" altLang="zh-CN" dirty="0" err="1"/>
              <a:t>the</a:t>
            </a:r>
            <a:r>
              <a:rPr lang="es-ES" altLang="zh-CN" dirty="0"/>
              <a:t> </a:t>
            </a:r>
            <a:r>
              <a:rPr lang="es-ES" altLang="zh-CN" dirty="0" err="1"/>
              <a:t>observer’s</a:t>
            </a:r>
            <a:r>
              <a:rPr lang="es-ES" altLang="zh-CN" dirty="0"/>
              <a:t> </a:t>
            </a:r>
            <a:r>
              <a:rPr lang="es-ES" altLang="zh-CN" dirty="0" err="1"/>
              <a:t>point</a:t>
            </a:r>
            <a:r>
              <a:rPr lang="es-ES" altLang="zh-CN" dirty="0"/>
              <a:t> of </a:t>
            </a:r>
            <a:r>
              <a:rPr lang="es-ES" altLang="zh-CN" dirty="0" err="1"/>
              <a:t>view</a:t>
            </a:r>
            <a:r>
              <a:rPr lang="es-ES" altLang="zh-CN" dirty="0"/>
              <a:t>. </a:t>
            </a:r>
            <a:r>
              <a:rPr lang="es-ES" altLang="zh-CN" dirty="0" err="1"/>
              <a:t>It</a:t>
            </a:r>
            <a:r>
              <a:rPr lang="es-ES" altLang="zh-CN" dirty="0"/>
              <a:t> </a:t>
            </a:r>
            <a:r>
              <a:rPr lang="es-ES" altLang="zh-CN" dirty="0" err="1"/>
              <a:t>doesn’t</a:t>
            </a:r>
            <a:r>
              <a:rPr lang="es-ES" altLang="zh-CN" dirty="0"/>
              <a:t> </a:t>
            </a:r>
            <a:r>
              <a:rPr lang="es-ES" altLang="zh-CN" dirty="0" err="1"/>
              <a:t>require</a:t>
            </a:r>
            <a:r>
              <a:rPr lang="es-ES" altLang="zh-CN" dirty="0"/>
              <a:t> a </a:t>
            </a:r>
            <a:r>
              <a:rPr lang="es-ES" altLang="zh-CN" dirty="0" err="1"/>
              <a:t>model</a:t>
            </a:r>
            <a:r>
              <a:rPr lang="es-ES" altLang="zh-CN" dirty="0"/>
              <a:t> </a:t>
            </a:r>
            <a:r>
              <a:rPr lang="es-ES" altLang="zh-CN" dirty="0" err="1"/>
              <a:t>structure</a:t>
            </a:r>
            <a:r>
              <a:rPr lang="es-ES" altLang="zh-CN" dirty="0"/>
              <a:t>, </a:t>
            </a:r>
            <a:r>
              <a:rPr lang="es-ES" altLang="zh-CN" dirty="0" err="1"/>
              <a:t>but</a:t>
            </a:r>
            <a:r>
              <a:rPr lang="es-ES" altLang="zh-CN" dirty="0"/>
              <a:t> </a:t>
            </a:r>
            <a:r>
              <a:rPr lang="es-ES" altLang="zh-CN" dirty="0" err="1"/>
              <a:t>it</a:t>
            </a:r>
            <a:r>
              <a:rPr lang="es-ES" altLang="zh-CN" dirty="0"/>
              <a:t> </a:t>
            </a:r>
            <a:r>
              <a:rPr kumimoji="1" lang="es-ES" altLang="zh-CN" dirty="0" err="1"/>
              <a:t>Require</a:t>
            </a:r>
            <a:r>
              <a:rPr kumimoji="1" lang="es-ES" altLang="zh-CN" dirty="0"/>
              <a:t> </a:t>
            </a:r>
            <a:r>
              <a:rPr kumimoji="1" lang="es-ES" altLang="zh-CN" dirty="0" err="1"/>
              <a:t>mutiple</a:t>
            </a:r>
            <a:r>
              <a:rPr kumimoji="1" lang="es-ES" altLang="zh-CN" dirty="0"/>
              <a:t> Q-</a:t>
            </a:r>
            <a:r>
              <a:rPr kumimoji="1" lang="es-ES" altLang="zh-CN" dirty="0" err="1"/>
              <a:t>Tables</a:t>
            </a:r>
            <a:r>
              <a:rPr kumimoji="1" lang="es-ES" altLang="zh-CN" dirty="0"/>
              <a:t> </a:t>
            </a:r>
            <a:r>
              <a:rPr kumimoji="1" lang="es-ES" altLang="zh-CN" dirty="0" err="1"/>
              <a:t>when</a:t>
            </a:r>
            <a:r>
              <a:rPr kumimoji="1" lang="es-ES" altLang="zh-CN" dirty="0"/>
              <a:t> </a:t>
            </a:r>
            <a:r>
              <a:rPr kumimoji="1" lang="es-ES" altLang="zh-CN" dirty="0" err="1"/>
              <a:t>dealing</a:t>
            </a:r>
            <a:r>
              <a:rPr kumimoji="1" lang="es-ES" altLang="zh-CN" dirty="0"/>
              <a:t> </a:t>
            </a:r>
            <a:r>
              <a:rPr kumimoji="1" lang="es-ES" altLang="zh-CN" dirty="0" err="1"/>
              <a:t>with</a:t>
            </a:r>
            <a:r>
              <a:rPr kumimoji="1" lang="es-ES" altLang="zh-CN" dirty="0"/>
              <a:t> </a:t>
            </a:r>
            <a:r>
              <a:rPr kumimoji="1" lang="es-ES" altLang="zh-CN" dirty="0" err="1"/>
              <a:t>multiple</a:t>
            </a:r>
            <a:r>
              <a:rPr kumimoji="1" lang="es-ES" altLang="zh-CN" dirty="0"/>
              <a:t> </a:t>
            </a:r>
            <a:r>
              <a:rPr kumimoji="1" lang="es-ES" altLang="zh-CN" dirty="0" err="1"/>
              <a:t>rewards</a:t>
            </a:r>
            <a:endParaRPr kumimoji="1" lang="es-E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s-E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s-ES" altLang="zh-CN" dirty="0" err="1"/>
              <a:t>Our</a:t>
            </a:r>
            <a:r>
              <a:rPr kumimoji="1" lang="es-ES" altLang="zh-CN" dirty="0"/>
              <a:t> </a:t>
            </a:r>
            <a:r>
              <a:rPr kumimoji="1" lang="es-ES" altLang="zh-CN" dirty="0" err="1"/>
              <a:t>work</a:t>
            </a:r>
            <a:r>
              <a:rPr kumimoji="1" lang="es-ES" altLang="zh-CN" dirty="0"/>
              <a:t> </a:t>
            </a:r>
            <a:r>
              <a:rPr kumimoji="1" lang="es-ES" altLang="zh-CN" dirty="0" err="1"/>
              <a:t>focus</a:t>
            </a:r>
            <a:r>
              <a:rPr kumimoji="1" lang="es-ES" altLang="zh-CN" dirty="0"/>
              <a:t> </a:t>
            </a:r>
            <a:r>
              <a:rPr kumimoji="1" lang="es-ES" altLang="zh-CN" dirty="0" err="1"/>
              <a:t>on</a:t>
            </a:r>
            <a:r>
              <a:rPr kumimoji="1" lang="es-ES" altLang="zh-CN" dirty="0"/>
              <a:t> </a:t>
            </a:r>
            <a:r>
              <a:rPr kumimoji="1" lang="es-ES" altLang="zh-CN" dirty="0" err="1"/>
              <a:t>model</a:t>
            </a:r>
            <a:r>
              <a:rPr kumimoji="1" lang="es-ES" altLang="zh-CN" dirty="0"/>
              <a:t>-free </a:t>
            </a:r>
            <a:r>
              <a:rPr kumimoji="1" lang="es-ES" altLang="zh-CN" dirty="0" err="1"/>
              <a:t>method</a:t>
            </a:r>
            <a:r>
              <a:rPr kumimoji="1" lang="es-ES" altLang="zh-CN" dirty="0"/>
              <a:t>, </a:t>
            </a:r>
            <a:r>
              <a:rPr kumimoji="1" lang="es-ES" altLang="zh-CN" dirty="0" err="1"/>
              <a:t>therefore</a:t>
            </a:r>
            <a:r>
              <a:rPr kumimoji="1" lang="es-ES" altLang="zh-CN" dirty="0"/>
              <a:t> </a:t>
            </a:r>
            <a:r>
              <a:rPr kumimoji="1" lang="es-ES" altLang="zh-CN" dirty="0" err="1"/>
              <a:t>we</a:t>
            </a:r>
            <a:r>
              <a:rPr kumimoji="1" lang="es-ES" altLang="zh-CN" dirty="0"/>
              <a:t> use </a:t>
            </a:r>
            <a:r>
              <a:rPr kumimoji="1" lang="es-ES" altLang="zh-CN" dirty="0" err="1"/>
              <a:t>reinforcement</a:t>
            </a:r>
            <a:r>
              <a:rPr kumimoji="1" lang="es-ES" altLang="zh-CN" dirty="0"/>
              <a:t> </a:t>
            </a:r>
            <a:r>
              <a:rPr kumimoji="1" lang="es-ES" altLang="zh-CN" dirty="0" err="1"/>
              <a:t>learning</a:t>
            </a:r>
            <a:r>
              <a:rPr kumimoji="1" lang="es-ES" altLang="zh-CN" dirty="0"/>
              <a:t> </a:t>
            </a:r>
            <a:r>
              <a:rPr kumimoji="1" lang="es-ES" altLang="zh-CN" dirty="0" err="1"/>
              <a:t>method</a:t>
            </a:r>
            <a:r>
              <a:rPr kumimoji="1" lang="es-ES" altLang="zh-CN" dirty="0"/>
              <a:t> to </a:t>
            </a:r>
            <a:r>
              <a:rPr kumimoji="1" lang="es-ES" altLang="zh-CN" dirty="0" err="1"/>
              <a:t>design</a:t>
            </a:r>
            <a:r>
              <a:rPr kumimoji="1" lang="es-ES" altLang="zh-CN" dirty="0"/>
              <a:t> </a:t>
            </a:r>
            <a:r>
              <a:rPr kumimoji="1" lang="es-ES" altLang="zh-CN" dirty="0" err="1"/>
              <a:t>deceptive</a:t>
            </a:r>
            <a:r>
              <a:rPr kumimoji="1" lang="es-ES" altLang="zh-CN" dirty="0"/>
              <a:t> </a:t>
            </a:r>
            <a:r>
              <a:rPr kumimoji="1" lang="es-ES" altLang="zh-CN" dirty="0" err="1"/>
              <a:t>path</a:t>
            </a:r>
            <a:r>
              <a:rPr kumimoji="1" lang="es-ES" altLang="zh-CN" dirty="0"/>
              <a:t>.</a:t>
            </a:r>
            <a:endParaRPr lang="es-ES" altLang="zh-CN" dirty="0"/>
          </a:p>
          <a:p>
            <a:r>
              <a:rPr kumimoji="1" lang="en-US" altLang="zh-CN" dirty="0"/>
              <a:t>In the next part, </a:t>
            </a:r>
            <a:r>
              <a:rPr kumimoji="1" lang="en-US" altLang="zh-CN" dirty="0" err="1"/>
              <a:t>junchao</a:t>
            </a:r>
            <a:r>
              <a:rPr kumimoji="1" lang="en-US" altLang="zh-CN" dirty="0"/>
              <a:t> will introduce the project details</a:t>
            </a:r>
            <a:endParaRPr kumimoji="1" lang="zh-CN" altLang="en-US" dirty="0"/>
          </a:p>
        </p:txBody>
      </p:sp>
      <p:sp>
        <p:nvSpPr>
          <p:cNvPr id="4" name="灯片编号占位符 3"/>
          <p:cNvSpPr>
            <a:spLocks noGrp="1"/>
          </p:cNvSpPr>
          <p:nvPr>
            <p:ph type="sldNum" sz="quarter" idx="5"/>
          </p:nvPr>
        </p:nvSpPr>
        <p:spPr/>
        <p:txBody>
          <a:bodyPr/>
          <a:lstStyle/>
          <a:p>
            <a:fld id="{21DAF432-9F1A-2940-B277-D9A69DF456C2}" type="slidenum">
              <a:rPr kumimoji="1" lang="zh-CN" altLang="en-US" smtClean="0"/>
              <a:t>10</a:t>
            </a:fld>
            <a:endParaRPr kumimoji="1" lang="zh-CN" altLang="en-US"/>
          </a:p>
        </p:txBody>
      </p:sp>
    </p:spTree>
    <p:extLst>
      <p:ext uri="{BB962C8B-B14F-4D97-AF65-F5344CB8AC3E}">
        <p14:creationId xmlns:p14="http://schemas.microsoft.com/office/powerpoint/2010/main" val="2170563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s-ES" altLang="zh-CN" sz="1200" b="0" i="0" kern="1200" dirty="0">
                <a:solidFill>
                  <a:schemeClr val="tx1"/>
                </a:solidFill>
                <a:effectLst/>
                <a:latin typeface="+mn-lt"/>
                <a:ea typeface="+mn-ea"/>
                <a:cs typeface="+mn-cs"/>
                <a:hlinkClick r:id="rId3"/>
              </a:rPr>
              <a:t>https://unimelb.zoom.us/j/97701220274?pwd=M2FFbHNsY1dxb29CRTZ0cW9QY1ZZZz09</a:t>
            </a:r>
            <a:endParaRPr lang="es-ES" altLang="zh-CN" sz="1200" b="0" i="0" kern="1200" dirty="0">
              <a:solidFill>
                <a:schemeClr val="tx1"/>
              </a:solidFill>
              <a:effectLst/>
              <a:latin typeface="+mn-lt"/>
              <a:ea typeface="+mn-ea"/>
              <a:cs typeface="+mn-cs"/>
            </a:endParaRPr>
          </a:p>
          <a:p>
            <a:r>
              <a:rPr lang="es-ES" altLang="zh-CN" sz="1200" b="0" i="0" kern="1200" dirty="0" err="1">
                <a:solidFill>
                  <a:schemeClr val="tx1"/>
                </a:solidFill>
                <a:effectLst/>
                <a:latin typeface="+mn-lt"/>
                <a:ea typeface="+mn-ea"/>
                <a:cs typeface="+mn-cs"/>
              </a:rPr>
              <a:t>Password</a:t>
            </a:r>
            <a:r>
              <a:rPr lang="es-ES" altLang="zh-CN" sz="1200" b="0" i="0" kern="1200" dirty="0">
                <a:solidFill>
                  <a:schemeClr val="tx1"/>
                </a:solidFill>
                <a:effectLst/>
                <a:latin typeface="+mn-lt"/>
                <a:ea typeface="+mn-ea"/>
                <a:cs typeface="+mn-cs"/>
              </a:rPr>
              <a:t>: 211860</a:t>
            </a:r>
          </a:p>
          <a:p>
            <a:r>
              <a:rPr lang="es-ES" altLang="zh-CN" sz="1200" b="0" i="0" kern="1200" dirty="0">
                <a:solidFill>
                  <a:schemeClr val="tx1"/>
                </a:solidFill>
                <a:effectLst/>
                <a:latin typeface="+mn-lt"/>
                <a:ea typeface="+mn-ea"/>
                <a:cs typeface="+mn-cs"/>
              </a:rPr>
              <a:t>2 Jun, 10:00-11:10am</a:t>
            </a:r>
            <a:endParaRPr kumimoji="1" lang="zh-CN" altLang="en-US" dirty="0"/>
          </a:p>
        </p:txBody>
      </p:sp>
      <p:sp>
        <p:nvSpPr>
          <p:cNvPr id="4" name="灯片编号占位符 3"/>
          <p:cNvSpPr>
            <a:spLocks noGrp="1"/>
          </p:cNvSpPr>
          <p:nvPr>
            <p:ph type="sldNum" sz="quarter" idx="5"/>
          </p:nvPr>
        </p:nvSpPr>
        <p:spPr/>
        <p:txBody>
          <a:bodyPr/>
          <a:lstStyle/>
          <a:p>
            <a:fld id="{A197EEE3-BC41-6B49-B5EA-FDFE19F1B45C}" type="slidenum">
              <a:rPr kumimoji="1" lang="zh-CN" altLang="en-US" smtClean="0"/>
              <a:t>26</a:t>
            </a:fld>
            <a:endParaRPr kumimoji="1" lang="zh-CN" altLang="en-US"/>
          </a:p>
        </p:txBody>
      </p:sp>
    </p:spTree>
    <p:extLst>
      <p:ext uri="{BB962C8B-B14F-4D97-AF65-F5344CB8AC3E}">
        <p14:creationId xmlns:p14="http://schemas.microsoft.com/office/powerpoint/2010/main" val="527606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Here are the content that we will talk about in our presentation. Firstly, we will introduce the background knowledge about our project, including what is reinforcement learning and what is deceptive reinforcement learning. Secondly, we will introduce our project, integrating multiple rewards in single Q-table. After that, we will discuss two solutions, the one is rewarding shaping, another is entropy method. Then, we will show the evaluation results by comparing with baseline and previews work. At last, there will be a brief conclusion.</a:t>
            </a:r>
          </a:p>
        </p:txBody>
      </p:sp>
      <p:sp>
        <p:nvSpPr>
          <p:cNvPr id="4" name="灯片编号占位符 3"/>
          <p:cNvSpPr>
            <a:spLocks noGrp="1"/>
          </p:cNvSpPr>
          <p:nvPr>
            <p:ph type="sldNum" sz="quarter" idx="5"/>
          </p:nvPr>
        </p:nvSpPr>
        <p:spPr/>
        <p:txBody>
          <a:bodyPr/>
          <a:lstStyle/>
          <a:p>
            <a:fld id="{21DAF432-9F1A-2940-B277-D9A69DF456C2}" type="slidenum">
              <a:rPr kumimoji="1" lang="zh-CN" altLang="en-US" smtClean="0"/>
              <a:t>2</a:t>
            </a:fld>
            <a:endParaRPr kumimoji="1" lang="zh-CN" altLang="en-US"/>
          </a:p>
        </p:txBody>
      </p:sp>
    </p:spTree>
    <p:extLst>
      <p:ext uri="{BB962C8B-B14F-4D97-AF65-F5344CB8AC3E}">
        <p14:creationId xmlns:p14="http://schemas.microsoft.com/office/powerpoint/2010/main" val="3994592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At first, let’s come to what is deception. In 1982, Whaley proposed that deception is a kind of perception. The important points is that it is a other induced misperception with true representation.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A deceiver intending and attempting to induce deception, contrives and projects a false picture of reality(Whaley, 1982). </a:t>
            </a:r>
          </a:p>
          <a:p>
            <a:endParaRPr kumimoji="1" lang="zh-CN" altLang="en-US" dirty="0"/>
          </a:p>
        </p:txBody>
      </p:sp>
      <p:sp>
        <p:nvSpPr>
          <p:cNvPr id="4" name="灯片编号占位符 3"/>
          <p:cNvSpPr>
            <a:spLocks noGrp="1"/>
          </p:cNvSpPr>
          <p:nvPr>
            <p:ph type="sldNum" sz="quarter" idx="5"/>
          </p:nvPr>
        </p:nvSpPr>
        <p:spPr/>
        <p:txBody>
          <a:bodyPr/>
          <a:lstStyle/>
          <a:p>
            <a:fld id="{21DAF432-9F1A-2940-B277-D9A69DF456C2}" type="slidenum">
              <a:rPr kumimoji="1" lang="zh-CN" altLang="en-US" smtClean="0"/>
              <a:t>3</a:t>
            </a:fld>
            <a:endParaRPr kumimoji="1" lang="zh-CN" altLang="en-US"/>
          </a:p>
        </p:txBody>
      </p:sp>
    </p:spTree>
    <p:extLst>
      <p:ext uri="{BB962C8B-B14F-4D97-AF65-F5344CB8AC3E}">
        <p14:creationId xmlns:p14="http://schemas.microsoft.com/office/powerpoint/2010/main" val="1477687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Deception, can be a useful tool in national Defense, games, cybersecurity and etc. For example, there are several potential targets and our army is going to attack one of those.</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The enemy is able to observer our army by satellite and we want them to realize what is exactly the real goal of us until the last moment. How can we plan the path?</a:t>
            </a:r>
            <a:r>
              <a:rPr lang="en-US" altLang="zh-CN" sz="1200" kern="1200" dirty="0">
                <a:solidFill>
                  <a:schemeClr val="tx1"/>
                </a:solidFill>
                <a:effectLst/>
                <a:latin typeface="+mn-lt"/>
                <a:ea typeface="+mn-ea"/>
                <a:cs typeface="+mn-cs"/>
              </a:rPr>
              <a:t> The red point is the real target, while we try to mislead the enemy, therefore, we choose a deceptive path B since the enemy may think our goal is blue point.</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21DAF432-9F1A-2940-B277-D9A69DF456C2}" type="slidenum">
              <a:rPr kumimoji="1" lang="zh-CN" altLang="en-US" smtClean="0"/>
              <a:t>4</a:t>
            </a:fld>
            <a:endParaRPr kumimoji="1" lang="zh-CN" altLang="en-US"/>
          </a:p>
        </p:txBody>
      </p:sp>
    </p:spTree>
    <p:extLst>
      <p:ext uri="{BB962C8B-B14F-4D97-AF65-F5344CB8AC3E}">
        <p14:creationId xmlns:p14="http://schemas.microsoft.com/office/powerpoint/2010/main" val="3139175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There are two kinds of deception methods, we focus on dissimulation, which means we only hide part of real information to deceive others, rather than showing the false result to them.</a:t>
            </a:r>
            <a:endParaRPr kumimoji="1" lang="zh-CN" altLang="en-US" dirty="0"/>
          </a:p>
        </p:txBody>
      </p:sp>
      <p:sp>
        <p:nvSpPr>
          <p:cNvPr id="4" name="灯片编号占位符 3"/>
          <p:cNvSpPr>
            <a:spLocks noGrp="1"/>
          </p:cNvSpPr>
          <p:nvPr>
            <p:ph type="sldNum" sz="quarter" idx="5"/>
          </p:nvPr>
        </p:nvSpPr>
        <p:spPr/>
        <p:txBody>
          <a:bodyPr/>
          <a:lstStyle/>
          <a:p>
            <a:fld id="{21DAF432-9F1A-2940-B277-D9A69DF456C2}" type="slidenum">
              <a:rPr kumimoji="1" lang="zh-CN" altLang="en-US" smtClean="0"/>
              <a:t>5</a:t>
            </a:fld>
            <a:endParaRPr kumimoji="1" lang="zh-CN" altLang="en-US"/>
          </a:p>
        </p:txBody>
      </p:sp>
    </p:spTree>
    <p:extLst>
      <p:ext uri="{BB962C8B-B14F-4D97-AF65-F5344CB8AC3E}">
        <p14:creationId xmlns:p14="http://schemas.microsoft.com/office/powerpoint/2010/main" val="4253955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s-ES" altLang="zh-CN" sz="1200" b="1" i="0" kern="1200" dirty="0" err="1">
                <a:solidFill>
                  <a:schemeClr val="tx1"/>
                </a:solidFill>
                <a:effectLst/>
                <a:latin typeface="+mn-lt"/>
                <a:ea typeface="+mn-ea"/>
                <a:cs typeface="+mn-cs"/>
              </a:rPr>
              <a:t>Then</a:t>
            </a:r>
            <a:r>
              <a:rPr lang="es-ES" altLang="zh-CN" sz="1200" b="1" i="0" kern="1200" dirty="0">
                <a:solidFill>
                  <a:schemeClr val="tx1"/>
                </a:solidFill>
                <a:effectLst/>
                <a:latin typeface="+mn-lt"/>
                <a:ea typeface="+mn-ea"/>
                <a:cs typeface="+mn-cs"/>
              </a:rPr>
              <a:t>, </a:t>
            </a:r>
            <a:r>
              <a:rPr lang="es-ES" altLang="zh-CN" sz="1200" b="1" i="0" kern="1200" dirty="0" err="1">
                <a:solidFill>
                  <a:schemeClr val="tx1"/>
                </a:solidFill>
                <a:effectLst/>
                <a:latin typeface="+mn-lt"/>
                <a:ea typeface="+mn-ea"/>
                <a:cs typeface="+mn-cs"/>
              </a:rPr>
              <a:t>let’s</a:t>
            </a:r>
            <a:r>
              <a:rPr lang="es-ES" altLang="zh-CN" sz="1200" b="1" i="0" kern="1200" dirty="0">
                <a:solidFill>
                  <a:schemeClr val="tx1"/>
                </a:solidFill>
                <a:effectLst/>
                <a:latin typeface="+mn-lt"/>
                <a:ea typeface="+mn-ea"/>
                <a:cs typeface="+mn-cs"/>
              </a:rPr>
              <a:t> come to </a:t>
            </a:r>
            <a:r>
              <a:rPr lang="es-ES" altLang="zh-CN" sz="1200" b="1" i="0" kern="1200" dirty="0" err="1">
                <a:solidFill>
                  <a:schemeClr val="tx1"/>
                </a:solidFill>
                <a:effectLst/>
                <a:latin typeface="+mn-lt"/>
                <a:ea typeface="+mn-ea"/>
                <a:cs typeface="+mn-cs"/>
              </a:rPr>
              <a:t>Reinforcement</a:t>
            </a:r>
            <a:r>
              <a:rPr lang="es-ES" altLang="zh-CN" sz="1200" b="1" i="0" kern="1200" dirty="0">
                <a:solidFill>
                  <a:schemeClr val="tx1"/>
                </a:solidFill>
                <a:effectLst/>
                <a:latin typeface="+mn-lt"/>
                <a:ea typeface="+mn-ea"/>
                <a:cs typeface="+mn-cs"/>
              </a:rPr>
              <a:t> </a:t>
            </a:r>
            <a:r>
              <a:rPr lang="es-ES" altLang="zh-CN" sz="1200" b="1" i="0" kern="1200" dirty="0" err="1">
                <a:solidFill>
                  <a:schemeClr val="tx1"/>
                </a:solidFill>
                <a:effectLst/>
                <a:latin typeface="+mn-lt"/>
                <a:ea typeface="+mn-ea"/>
                <a:cs typeface="+mn-cs"/>
              </a:rPr>
              <a:t>learning</a:t>
            </a:r>
            <a:r>
              <a:rPr lang="es-ES" altLang="zh-CN" sz="1200" b="0" i="0" kern="1200" dirty="0">
                <a:solidFill>
                  <a:schemeClr val="tx1"/>
                </a:solidFill>
                <a:effectLst/>
                <a:latin typeface="+mn-lt"/>
                <a:ea typeface="+mn-ea"/>
                <a:cs typeface="+mn-cs"/>
              </a:rPr>
              <a:t> (</a:t>
            </a:r>
            <a:r>
              <a:rPr lang="es-ES" altLang="zh-CN" sz="1200" b="1" i="0" kern="1200" dirty="0">
                <a:solidFill>
                  <a:schemeClr val="tx1"/>
                </a:solidFill>
                <a:effectLst/>
                <a:latin typeface="+mn-lt"/>
                <a:ea typeface="+mn-ea"/>
                <a:cs typeface="+mn-cs"/>
              </a:rPr>
              <a:t>RL</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is</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an</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area</a:t>
            </a:r>
            <a:r>
              <a:rPr lang="es-ES" altLang="zh-CN" sz="1200" b="0" i="0" kern="1200" dirty="0">
                <a:solidFill>
                  <a:schemeClr val="tx1"/>
                </a:solidFill>
                <a:effectLst/>
                <a:latin typeface="+mn-lt"/>
                <a:ea typeface="+mn-ea"/>
                <a:cs typeface="+mn-cs"/>
              </a:rPr>
              <a:t> of </a:t>
            </a:r>
            <a:r>
              <a:rPr lang="es-ES" altLang="zh-CN" sz="1200" b="0" i="0" u="none" strike="noStrike" kern="1200" dirty="0">
                <a:solidFill>
                  <a:schemeClr val="tx1"/>
                </a:solidFill>
                <a:effectLst/>
                <a:latin typeface="+mn-lt"/>
                <a:ea typeface="+mn-ea"/>
                <a:cs typeface="+mn-cs"/>
                <a:hlinkClick r:id="rId3" tooltip="Machine learning"/>
              </a:rPr>
              <a:t>machine learning</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concerned</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with</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how</a:t>
            </a:r>
            <a:r>
              <a:rPr lang="es-ES" altLang="zh-CN" sz="1200" b="0" i="0" kern="1200" dirty="0">
                <a:solidFill>
                  <a:schemeClr val="tx1"/>
                </a:solidFill>
                <a:effectLst/>
                <a:latin typeface="+mn-lt"/>
                <a:ea typeface="+mn-ea"/>
                <a:cs typeface="+mn-cs"/>
              </a:rPr>
              <a:t> </a:t>
            </a:r>
            <a:r>
              <a:rPr lang="es-ES" altLang="zh-CN" sz="1200" b="0" i="0" u="none" strike="noStrike" kern="1200" dirty="0">
                <a:solidFill>
                  <a:schemeClr val="tx1"/>
                </a:solidFill>
                <a:effectLst/>
                <a:latin typeface="+mn-lt"/>
                <a:ea typeface="+mn-ea"/>
                <a:cs typeface="+mn-cs"/>
                <a:hlinkClick r:id="rId4" tooltip="Software agent"/>
              </a:rPr>
              <a:t>software agents</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ought</a:t>
            </a:r>
            <a:r>
              <a:rPr lang="es-ES" altLang="zh-CN" sz="1200" b="0" i="0" kern="1200" dirty="0">
                <a:solidFill>
                  <a:schemeClr val="tx1"/>
                </a:solidFill>
                <a:effectLst/>
                <a:latin typeface="+mn-lt"/>
                <a:ea typeface="+mn-ea"/>
                <a:cs typeface="+mn-cs"/>
              </a:rPr>
              <a:t> to </a:t>
            </a:r>
            <a:r>
              <a:rPr lang="es-ES" altLang="zh-CN" sz="1200" b="0" i="0" kern="1200" dirty="0" err="1">
                <a:solidFill>
                  <a:schemeClr val="tx1"/>
                </a:solidFill>
                <a:effectLst/>
                <a:latin typeface="+mn-lt"/>
                <a:ea typeface="+mn-ea"/>
                <a:cs typeface="+mn-cs"/>
              </a:rPr>
              <a:t>take</a:t>
            </a:r>
            <a:r>
              <a:rPr lang="es-ES" altLang="zh-CN" sz="1200" b="0" i="0" kern="1200" dirty="0">
                <a:solidFill>
                  <a:schemeClr val="tx1"/>
                </a:solidFill>
                <a:effectLst/>
                <a:latin typeface="+mn-lt"/>
                <a:ea typeface="+mn-ea"/>
                <a:cs typeface="+mn-cs"/>
              </a:rPr>
              <a:t> </a:t>
            </a:r>
            <a:r>
              <a:rPr lang="es-ES" altLang="zh-CN" sz="1200" b="0" i="0" u="none" strike="noStrike" kern="1200" dirty="0">
                <a:solidFill>
                  <a:schemeClr val="tx1"/>
                </a:solidFill>
                <a:effectLst/>
                <a:latin typeface="+mn-lt"/>
                <a:ea typeface="+mn-ea"/>
                <a:cs typeface="+mn-cs"/>
                <a:hlinkClick r:id="rId5" tooltip="Action selection"/>
              </a:rPr>
              <a:t>actions</a:t>
            </a:r>
            <a:r>
              <a:rPr lang="es-ES" altLang="zh-CN" sz="1200" b="0" i="0" kern="1200" dirty="0">
                <a:solidFill>
                  <a:schemeClr val="tx1"/>
                </a:solidFill>
                <a:effectLst/>
                <a:latin typeface="+mn-lt"/>
                <a:ea typeface="+mn-ea"/>
                <a:cs typeface="+mn-cs"/>
              </a:rPr>
              <a:t> in </a:t>
            </a:r>
            <a:r>
              <a:rPr lang="es-ES" altLang="zh-CN" sz="1200" b="0" i="0" kern="1200" dirty="0" err="1">
                <a:solidFill>
                  <a:schemeClr val="tx1"/>
                </a:solidFill>
                <a:effectLst/>
                <a:latin typeface="+mn-lt"/>
                <a:ea typeface="+mn-ea"/>
                <a:cs typeface="+mn-cs"/>
              </a:rPr>
              <a:t>an</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environment</a:t>
            </a:r>
            <a:r>
              <a:rPr lang="es-ES" altLang="zh-CN" sz="1200" b="0" i="0" kern="1200" dirty="0">
                <a:solidFill>
                  <a:schemeClr val="tx1"/>
                </a:solidFill>
                <a:effectLst/>
                <a:latin typeface="+mn-lt"/>
                <a:ea typeface="+mn-ea"/>
                <a:cs typeface="+mn-cs"/>
              </a:rPr>
              <a:t> in </a:t>
            </a:r>
            <a:r>
              <a:rPr lang="es-ES" altLang="zh-CN" sz="1200" b="0" i="0" kern="1200" dirty="0" err="1">
                <a:solidFill>
                  <a:schemeClr val="tx1"/>
                </a:solidFill>
                <a:effectLst/>
                <a:latin typeface="+mn-lt"/>
                <a:ea typeface="+mn-ea"/>
                <a:cs typeface="+mn-cs"/>
              </a:rPr>
              <a:t>order</a:t>
            </a:r>
            <a:r>
              <a:rPr lang="es-ES" altLang="zh-CN" sz="1200" b="0" i="0" kern="1200" dirty="0">
                <a:solidFill>
                  <a:schemeClr val="tx1"/>
                </a:solidFill>
                <a:effectLst/>
                <a:latin typeface="+mn-lt"/>
                <a:ea typeface="+mn-ea"/>
                <a:cs typeface="+mn-cs"/>
              </a:rPr>
              <a:t> to </a:t>
            </a:r>
            <a:r>
              <a:rPr lang="es-ES" altLang="zh-CN" sz="1200" b="0" i="0" kern="1200" dirty="0" err="1">
                <a:solidFill>
                  <a:schemeClr val="tx1"/>
                </a:solidFill>
                <a:effectLst/>
                <a:latin typeface="+mn-lt"/>
                <a:ea typeface="+mn-ea"/>
                <a:cs typeface="+mn-cs"/>
              </a:rPr>
              <a:t>maximize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the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notion</a:t>
            </a:r>
            <a:r>
              <a:rPr lang="es-ES" altLang="zh-CN" sz="1200" b="0" i="0" kern="1200" dirty="0">
                <a:solidFill>
                  <a:schemeClr val="tx1"/>
                </a:solidFill>
                <a:effectLst/>
                <a:latin typeface="+mn-lt"/>
                <a:ea typeface="+mn-ea"/>
                <a:cs typeface="+mn-cs"/>
              </a:rPr>
              <a:t> of </a:t>
            </a:r>
            <a:r>
              <a:rPr lang="es-ES" altLang="zh-CN" sz="1200" b="0" i="0" kern="1200" dirty="0" err="1">
                <a:solidFill>
                  <a:schemeClr val="tx1"/>
                </a:solidFill>
                <a:effectLst/>
                <a:latin typeface="+mn-lt"/>
                <a:ea typeface="+mn-ea"/>
                <a:cs typeface="+mn-cs"/>
              </a:rPr>
              <a:t>cumulative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reward</a:t>
            </a:r>
            <a:r>
              <a:rPr lang="es-ES" altLang="zh-CN" sz="1200" b="0" i="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endParaRPr kumimoji="1" lang="en-US" altLang="zh-CN" sz="1200" kern="1200" dirty="0">
              <a:solidFill>
                <a:schemeClr val="tx1"/>
              </a:solidFill>
              <a:effectLst/>
              <a:latin typeface="+mn-lt"/>
              <a:ea typeface="+mn-ea"/>
              <a:cs typeface="+mn-cs"/>
            </a:endParaRPr>
          </a:p>
          <a:p>
            <a:r>
              <a:rPr lang="es-ES" altLang="zh-CN" sz="1200" b="0" i="0" kern="1200" dirty="0" err="1">
                <a:solidFill>
                  <a:schemeClr val="tx1"/>
                </a:solidFill>
                <a:effectLst/>
                <a:latin typeface="+mn-lt"/>
                <a:ea typeface="+mn-ea"/>
                <a:cs typeface="+mn-cs"/>
              </a:rPr>
              <a:t>The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typical</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framing</a:t>
            </a:r>
            <a:r>
              <a:rPr lang="es-ES" altLang="zh-CN" sz="1200" b="0" i="0" kern="1200" dirty="0">
                <a:solidFill>
                  <a:schemeClr val="tx1"/>
                </a:solidFill>
                <a:effectLst/>
                <a:latin typeface="+mn-lt"/>
                <a:ea typeface="+mn-ea"/>
                <a:cs typeface="+mn-cs"/>
              </a:rPr>
              <a:t> of a </a:t>
            </a:r>
            <a:r>
              <a:rPr lang="es-ES" altLang="zh-CN" sz="1200" b="0" i="0" kern="1200" dirty="0" err="1">
                <a:solidFill>
                  <a:schemeClr val="tx1"/>
                </a:solidFill>
                <a:effectLst/>
                <a:latin typeface="+mn-lt"/>
                <a:ea typeface="+mn-ea"/>
                <a:cs typeface="+mn-cs"/>
              </a:rPr>
              <a:t>Reinforcement</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Learning</a:t>
            </a:r>
            <a:r>
              <a:rPr lang="es-ES" altLang="zh-CN" sz="1200" b="0" i="0" kern="1200" dirty="0">
                <a:solidFill>
                  <a:schemeClr val="tx1"/>
                </a:solidFill>
                <a:effectLst/>
                <a:latin typeface="+mn-lt"/>
                <a:ea typeface="+mn-ea"/>
                <a:cs typeface="+mn-cs"/>
              </a:rPr>
              <a:t> (RL) </a:t>
            </a:r>
            <a:r>
              <a:rPr lang="es-ES" altLang="zh-CN" sz="1200" b="0" i="0" kern="1200" dirty="0" err="1">
                <a:solidFill>
                  <a:schemeClr val="tx1"/>
                </a:solidFill>
                <a:effectLst/>
                <a:latin typeface="+mn-lt"/>
                <a:ea typeface="+mn-ea"/>
                <a:cs typeface="+mn-cs"/>
              </a:rPr>
              <a:t>scenario</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an</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agent</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takes</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actions</a:t>
            </a:r>
            <a:r>
              <a:rPr lang="es-ES" altLang="zh-CN" sz="1200" b="0" i="0" kern="1200" dirty="0">
                <a:solidFill>
                  <a:schemeClr val="tx1"/>
                </a:solidFill>
                <a:effectLst/>
                <a:latin typeface="+mn-lt"/>
                <a:ea typeface="+mn-ea"/>
                <a:cs typeface="+mn-cs"/>
              </a:rPr>
              <a:t> in </a:t>
            </a:r>
            <a:r>
              <a:rPr lang="es-ES" altLang="zh-CN" sz="1200" b="0" i="0" kern="1200" dirty="0" err="1">
                <a:solidFill>
                  <a:schemeClr val="tx1"/>
                </a:solidFill>
                <a:effectLst/>
                <a:latin typeface="+mn-lt"/>
                <a:ea typeface="+mn-ea"/>
                <a:cs typeface="+mn-cs"/>
              </a:rPr>
              <a:t>an</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environment</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which</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is</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interpreted</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into</a:t>
            </a:r>
            <a:r>
              <a:rPr lang="es-ES" altLang="zh-CN" sz="1200" b="0" i="0" kern="1200" dirty="0">
                <a:solidFill>
                  <a:schemeClr val="tx1"/>
                </a:solidFill>
                <a:effectLst/>
                <a:latin typeface="+mn-lt"/>
                <a:ea typeface="+mn-ea"/>
                <a:cs typeface="+mn-cs"/>
              </a:rPr>
              <a:t> a </a:t>
            </a:r>
            <a:r>
              <a:rPr lang="es-ES" altLang="zh-CN" sz="1200" b="0" i="0" kern="1200" dirty="0" err="1">
                <a:solidFill>
                  <a:schemeClr val="tx1"/>
                </a:solidFill>
                <a:effectLst/>
                <a:latin typeface="+mn-lt"/>
                <a:ea typeface="+mn-ea"/>
                <a:cs typeface="+mn-cs"/>
              </a:rPr>
              <a:t>reward</a:t>
            </a:r>
            <a:r>
              <a:rPr lang="es-ES" altLang="zh-CN" sz="1200" b="0" i="0" kern="1200" dirty="0">
                <a:solidFill>
                  <a:schemeClr val="tx1"/>
                </a:solidFill>
                <a:effectLst/>
                <a:latin typeface="+mn-lt"/>
                <a:ea typeface="+mn-ea"/>
                <a:cs typeface="+mn-cs"/>
              </a:rPr>
              <a:t> and a </a:t>
            </a:r>
            <a:r>
              <a:rPr lang="es-ES" altLang="zh-CN" sz="1200" b="0" i="0" kern="1200" dirty="0" err="1">
                <a:solidFill>
                  <a:schemeClr val="tx1"/>
                </a:solidFill>
                <a:effectLst/>
                <a:latin typeface="+mn-lt"/>
                <a:ea typeface="+mn-ea"/>
                <a:cs typeface="+mn-cs"/>
              </a:rPr>
              <a:t>representation</a:t>
            </a:r>
            <a:r>
              <a:rPr lang="es-ES" altLang="zh-CN" sz="1200" b="0" i="0" kern="1200" dirty="0">
                <a:solidFill>
                  <a:schemeClr val="tx1"/>
                </a:solidFill>
                <a:effectLst/>
                <a:latin typeface="+mn-lt"/>
                <a:ea typeface="+mn-ea"/>
                <a:cs typeface="+mn-cs"/>
              </a:rPr>
              <a:t> of </a:t>
            </a:r>
            <a:r>
              <a:rPr lang="es-ES" altLang="zh-CN" sz="1200" b="0" i="0" kern="1200" dirty="0" err="1">
                <a:solidFill>
                  <a:schemeClr val="tx1"/>
                </a:solidFill>
                <a:effectLst/>
                <a:latin typeface="+mn-lt"/>
                <a:ea typeface="+mn-ea"/>
                <a:cs typeface="+mn-cs"/>
              </a:rPr>
              <a:t>the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state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which</a:t>
            </a:r>
            <a:r>
              <a:rPr lang="es-ES" altLang="zh-CN" sz="1200" b="0" i="0" kern="1200" dirty="0">
                <a:solidFill>
                  <a:schemeClr val="tx1"/>
                </a:solidFill>
                <a:effectLst/>
                <a:latin typeface="+mn-lt"/>
                <a:ea typeface="+mn-ea"/>
                <a:cs typeface="+mn-cs"/>
              </a:rPr>
              <a:t> are </a:t>
            </a:r>
            <a:r>
              <a:rPr lang="es-ES" altLang="zh-CN" sz="1200" b="0" i="0" kern="1200" dirty="0" err="1">
                <a:solidFill>
                  <a:schemeClr val="tx1"/>
                </a:solidFill>
                <a:effectLst/>
                <a:latin typeface="+mn-lt"/>
                <a:ea typeface="+mn-ea"/>
                <a:cs typeface="+mn-cs"/>
              </a:rPr>
              <a:t>feed</a:t>
            </a:r>
            <a:r>
              <a:rPr lang="es-ES" altLang="zh-CN" sz="1200" b="0" i="0" kern="1200" dirty="0">
                <a:solidFill>
                  <a:schemeClr val="tx1"/>
                </a:solidFill>
                <a:effectLst/>
                <a:latin typeface="+mn-lt"/>
                <a:ea typeface="+mn-ea"/>
                <a:cs typeface="+mn-cs"/>
              </a:rPr>
              <a:t> back </a:t>
            </a:r>
            <a:r>
              <a:rPr lang="es-ES" altLang="zh-CN" sz="1200" b="0" i="0" kern="1200" dirty="0" err="1">
                <a:solidFill>
                  <a:schemeClr val="tx1"/>
                </a:solidFill>
                <a:effectLst/>
                <a:latin typeface="+mn-lt"/>
                <a:ea typeface="+mn-ea"/>
                <a:cs typeface="+mn-cs"/>
              </a:rPr>
              <a:t>into</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the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agent</a:t>
            </a:r>
            <a:r>
              <a:rPr lang="es-ES" altLang="zh-CN" sz="1200" b="0" i="0" kern="1200" dirty="0">
                <a:solidFill>
                  <a:schemeClr val="tx1"/>
                </a:solidFill>
                <a:effectLst/>
                <a:latin typeface="+mn-lt"/>
                <a:ea typeface="+mn-ea"/>
                <a:cs typeface="+mn-cs"/>
              </a:rPr>
              <a:t>. </a:t>
            </a:r>
          </a:p>
          <a:p>
            <a:endParaRPr kumimoji="1" lang="es-ES" altLang="zh-CN" sz="1200" b="0" i="0" kern="1200" dirty="0">
              <a:solidFill>
                <a:schemeClr val="tx1"/>
              </a:solidFill>
              <a:effectLst/>
              <a:latin typeface="+mn-lt"/>
              <a:ea typeface="+mn-ea"/>
              <a:cs typeface="+mn-cs"/>
            </a:endParaRPr>
          </a:p>
          <a:p>
            <a:endParaRPr kumimoji="1" lang="es-ES" altLang="zh-CN" sz="1200" b="0" i="0" kern="1200" dirty="0">
              <a:solidFill>
                <a:schemeClr val="tx1"/>
              </a:solidFill>
              <a:effectLst/>
              <a:latin typeface="+mn-lt"/>
              <a:ea typeface="+mn-ea"/>
              <a:cs typeface="+mn-cs"/>
            </a:endParaRPr>
          </a:p>
          <a:p>
            <a:endParaRPr kumimoji="1" lang="es-ES" altLang="zh-CN" sz="1200" b="0" i="0" kern="1200" dirty="0">
              <a:solidFill>
                <a:schemeClr val="tx1"/>
              </a:solidFill>
              <a:effectLst/>
              <a:latin typeface="+mn-lt"/>
              <a:ea typeface="+mn-ea"/>
              <a:cs typeface="+mn-cs"/>
            </a:endParaRPr>
          </a:p>
          <a:p>
            <a:endParaRPr kumimoji="1" lang="es-ES" altLang="zh-CN" sz="1200" b="0" i="0" kern="1200" dirty="0">
              <a:solidFill>
                <a:schemeClr val="tx1"/>
              </a:solidFill>
              <a:effectLst/>
              <a:latin typeface="+mn-lt"/>
              <a:ea typeface="+mn-ea"/>
              <a:cs typeface="+mn-cs"/>
            </a:endParaRPr>
          </a:p>
          <a:p>
            <a:endParaRPr kumimoji="1" lang="es-ES" altLang="zh-CN" sz="1200" b="0" i="0" kern="1200" dirty="0">
              <a:solidFill>
                <a:schemeClr val="tx1"/>
              </a:solidFill>
              <a:effectLst/>
              <a:latin typeface="+mn-lt"/>
              <a:ea typeface="+mn-ea"/>
              <a:cs typeface="+mn-cs"/>
            </a:endParaRPr>
          </a:p>
          <a:p>
            <a:r>
              <a:rPr lang="es-ES" altLang="zh-CN" dirty="0" err="1"/>
              <a:t>An</a:t>
            </a:r>
            <a:r>
              <a:rPr lang="es-ES" altLang="zh-CN" dirty="0"/>
              <a:t> </a:t>
            </a:r>
            <a:r>
              <a:rPr lang="es-ES" altLang="zh-CN" dirty="0" err="1"/>
              <a:t>important</a:t>
            </a:r>
            <a:r>
              <a:rPr lang="es-ES" altLang="zh-CN" dirty="0"/>
              <a:t> </a:t>
            </a:r>
            <a:r>
              <a:rPr lang="es-ES" altLang="zh-CN" dirty="0" err="1"/>
              <a:t>part</a:t>
            </a:r>
            <a:r>
              <a:rPr lang="es-ES" altLang="zh-CN" dirty="0"/>
              <a:t> of </a:t>
            </a:r>
            <a:r>
              <a:rPr lang="es-ES" altLang="zh-CN" dirty="0" err="1"/>
              <a:t>the</a:t>
            </a:r>
            <a:r>
              <a:rPr lang="es-ES" altLang="zh-CN" dirty="0"/>
              <a:t> </a:t>
            </a:r>
            <a:r>
              <a:rPr lang="es-ES" altLang="zh-CN" dirty="0" err="1"/>
              <a:t>reinforcement</a:t>
            </a:r>
            <a:r>
              <a:rPr lang="es-ES" altLang="zh-CN" dirty="0"/>
              <a:t> </a:t>
            </a:r>
            <a:r>
              <a:rPr lang="es-ES" altLang="zh-CN" dirty="0" err="1"/>
              <a:t>learning</a:t>
            </a:r>
            <a:r>
              <a:rPr lang="es-ES" altLang="zh-CN" dirty="0"/>
              <a:t> </a:t>
            </a:r>
            <a:r>
              <a:rPr lang="es-ES" altLang="zh-CN" dirty="0" err="1"/>
              <a:t>framework</a:t>
            </a:r>
            <a:r>
              <a:rPr lang="es-ES" altLang="zh-CN" dirty="0"/>
              <a:t> </a:t>
            </a:r>
            <a:r>
              <a:rPr lang="es-ES" altLang="zh-CN" dirty="0" err="1"/>
              <a:t>is</a:t>
            </a:r>
            <a:r>
              <a:rPr lang="es-ES" altLang="zh-CN" dirty="0"/>
              <a:t> </a:t>
            </a:r>
            <a:r>
              <a:rPr lang="es-ES" altLang="zh-CN" dirty="0" err="1"/>
              <a:t>the</a:t>
            </a:r>
            <a:r>
              <a:rPr lang="es-ES" altLang="zh-CN" dirty="0"/>
              <a:t> </a:t>
            </a:r>
            <a:r>
              <a:rPr lang="es-ES" altLang="zh-CN" dirty="0" err="1"/>
              <a:t>reward</a:t>
            </a:r>
            <a:r>
              <a:rPr lang="es-ES" altLang="zh-CN" dirty="0"/>
              <a:t> </a:t>
            </a:r>
            <a:r>
              <a:rPr lang="es-ES" altLang="zh-CN" dirty="0" err="1"/>
              <a:t>function</a:t>
            </a:r>
            <a:r>
              <a:rPr lang="es-ES" altLang="zh-CN" dirty="0"/>
              <a:t>, </a:t>
            </a:r>
            <a:r>
              <a:rPr lang="es-ES" altLang="zh-CN" dirty="0" err="1"/>
              <a:t>which</a:t>
            </a:r>
            <a:r>
              <a:rPr lang="es-ES" altLang="zh-CN" dirty="0"/>
              <a:t> determines </a:t>
            </a:r>
            <a:r>
              <a:rPr lang="es-ES" altLang="zh-CN" dirty="0" err="1"/>
              <a:t>when</a:t>
            </a:r>
            <a:r>
              <a:rPr lang="es-ES" altLang="zh-CN" dirty="0"/>
              <a:t> and </a:t>
            </a:r>
            <a:r>
              <a:rPr lang="es-ES" altLang="zh-CN" dirty="0" err="1"/>
              <a:t>how</a:t>
            </a:r>
            <a:r>
              <a:rPr lang="es-ES" altLang="zh-CN" dirty="0"/>
              <a:t> </a:t>
            </a:r>
            <a:r>
              <a:rPr lang="es-ES" altLang="zh-CN" dirty="0" err="1"/>
              <a:t>much</a:t>
            </a:r>
            <a:r>
              <a:rPr lang="es-ES" altLang="zh-CN" dirty="0"/>
              <a:t> </a:t>
            </a:r>
            <a:r>
              <a:rPr lang="es-ES" altLang="zh-CN" dirty="0" err="1"/>
              <a:t>reward</a:t>
            </a:r>
            <a:r>
              <a:rPr lang="es-ES" altLang="zh-CN" dirty="0"/>
              <a:t> (</a:t>
            </a:r>
            <a:r>
              <a:rPr lang="es-ES" altLang="zh-CN" dirty="0" err="1"/>
              <a:t>negative</a:t>
            </a:r>
            <a:r>
              <a:rPr lang="es-ES" altLang="zh-CN" dirty="0"/>
              <a:t> </a:t>
            </a:r>
            <a:r>
              <a:rPr lang="es-ES" altLang="zh-CN" dirty="0" err="1"/>
              <a:t>or</a:t>
            </a:r>
            <a:r>
              <a:rPr lang="es-ES" altLang="zh-CN" dirty="0"/>
              <a:t> positive) </a:t>
            </a:r>
            <a:r>
              <a:rPr lang="es-ES" altLang="zh-CN" dirty="0" err="1"/>
              <a:t>is</a:t>
            </a:r>
            <a:r>
              <a:rPr lang="es-ES" altLang="zh-CN" dirty="0"/>
              <a:t> </a:t>
            </a:r>
            <a:r>
              <a:rPr lang="es-ES" altLang="zh-CN" dirty="0" err="1"/>
              <a:t>given</a:t>
            </a:r>
            <a:r>
              <a:rPr lang="es-ES" altLang="zh-CN" dirty="0"/>
              <a:t> </a:t>
            </a:r>
            <a:r>
              <a:rPr lang="es-ES" altLang="zh-CN" dirty="0" err="1"/>
              <a:t>for</a:t>
            </a:r>
            <a:r>
              <a:rPr lang="es-ES" altLang="zh-CN" dirty="0"/>
              <a:t> </a:t>
            </a:r>
            <a:r>
              <a:rPr lang="es-ES" altLang="zh-CN" dirty="0" err="1"/>
              <a:t>each</a:t>
            </a:r>
            <a:r>
              <a:rPr lang="es-ES" altLang="zh-CN" dirty="0"/>
              <a:t> </a:t>
            </a:r>
            <a:r>
              <a:rPr lang="es-ES" altLang="zh-CN" dirty="0" err="1"/>
              <a:t>possible</a:t>
            </a:r>
            <a:r>
              <a:rPr lang="es-ES" altLang="zh-CN" dirty="0"/>
              <a:t> </a:t>
            </a:r>
            <a:r>
              <a:rPr lang="es-ES" altLang="zh-CN" dirty="0" err="1"/>
              <a:t>behaviour</a:t>
            </a:r>
            <a:r>
              <a:rPr lang="es-ES" altLang="zh-CN" dirty="0"/>
              <a:t> in a </a:t>
            </a:r>
            <a:r>
              <a:rPr lang="es-ES" altLang="zh-CN" dirty="0" err="1"/>
              <a:t>system</a:t>
            </a:r>
            <a:r>
              <a:rPr lang="es-ES" altLang="zh-CN" dirty="0"/>
              <a:t>.</a:t>
            </a:r>
            <a:endParaRPr kumimoji="1" lang="zh-CN" altLang="en-US" dirty="0"/>
          </a:p>
        </p:txBody>
      </p:sp>
      <p:sp>
        <p:nvSpPr>
          <p:cNvPr id="4" name="灯片编号占位符 3"/>
          <p:cNvSpPr>
            <a:spLocks noGrp="1"/>
          </p:cNvSpPr>
          <p:nvPr>
            <p:ph type="sldNum" sz="quarter" idx="5"/>
          </p:nvPr>
        </p:nvSpPr>
        <p:spPr/>
        <p:txBody>
          <a:bodyPr/>
          <a:lstStyle/>
          <a:p>
            <a:fld id="{21DAF432-9F1A-2940-B277-D9A69DF456C2}" type="slidenum">
              <a:rPr kumimoji="1" lang="zh-CN" altLang="en-US" smtClean="0"/>
              <a:t>6</a:t>
            </a:fld>
            <a:endParaRPr kumimoji="1" lang="zh-CN" altLang="en-US"/>
          </a:p>
        </p:txBody>
      </p:sp>
    </p:spTree>
    <p:extLst>
      <p:ext uri="{BB962C8B-B14F-4D97-AF65-F5344CB8AC3E}">
        <p14:creationId xmlns:p14="http://schemas.microsoft.com/office/powerpoint/2010/main" val="729977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s-ES" altLang="zh-CN" sz="1200" b="0" i="0" kern="1200" dirty="0" err="1">
                <a:solidFill>
                  <a:schemeClr val="tx1"/>
                </a:solidFill>
                <a:effectLst/>
                <a:latin typeface="+mn-lt"/>
                <a:ea typeface="+mn-ea"/>
                <a:cs typeface="+mn-cs"/>
              </a:rPr>
              <a:t>One</a:t>
            </a:r>
            <a:r>
              <a:rPr lang="es-ES" altLang="zh-CN" sz="1200" b="0" i="0" kern="1200" dirty="0">
                <a:solidFill>
                  <a:schemeClr val="tx1"/>
                </a:solidFill>
                <a:effectLst/>
                <a:latin typeface="+mn-lt"/>
                <a:ea typeface="+mn-ea"/>
                <a:cs typeface="+mn-cs"/>
              </a:rPr>
              <a:t> of </a:t>
            </a:r>
            <a:r>
              <a:rPr lang="es-ES" altLang="zh-CN" sz="1200" b="0" i="0" kern="1200" dirty="0" err="1">
                <a:solidFill>
                  <a:schemeClr val="tx1"/>
                </a:solidFill>
                <a:effectLst/>
                <a:latin typeface="+mn-lt"/>
                <a:ea typeface="+mn-ea"/>
                <a:cs typeface="+mn-cs"/>
              </a:rPr>
              <a:t>important</a:t>
            </a:r>
            <a:r>
              <a:rPr lang="es-ES" altLang="zh-CN" sz="1200" b="0" i="0" kern="1200" dirty="0">
                <a:solidFill>
                  <a:schemeClr val="tx1"/>
                </a:solidFill>
                <a:effectLst/>
                <a:latin typeface="+mn-lt"/>
                <a:ea typeface="+mn-ea"/>
                <a:cs typeface="+mn-cs"/>
              </a:rPr>
              <a:t> concept in </a:t>
            </a:r>
            <a:r>
              <a:rPr lang="es-ES" altLang="zh-CN" sz="1200" b="0" i="0" kern="1200" dirty="0" err="1">
                <a:solidFill>
                  <a:schemeClr val="tx1"/>
                </a:solidFill>
                <a:effectLst/>
                <a:latin typeface="+mn-lt"/>
                <a:ea typeface="+mn-ea"/>
                <a:cs typeface="+mn-cs"/>
              </a:rPr>
              <a:t>reinforcement</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learning</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is</a:t>
            </a:r>
            <a:r>
              <a:rPr lang="es-ES" altLang="zh-CN" sz="1200" b="0" i="0" kern="1200" dirty="0">
                <a:solidFill>
                  <a:schemeClr val="tx1"/>
                </a:solidFill>
                <a:effectLst/>
                <a:latin typeface="+mn-lt"/>
                <a:ea typeface="+mn-ea"/>
                <a:cs typeface="+mn-cs"/>
              </a:rPr>
              <a:t> Q-</a:t>
            </a:r>
            <a:r>
              <a:rPr lang="es-ES" altLang="zh-CN" sz="1200" b="0" i="0" kern="1200" dirty="0" err="1">
                <a:solidFill>
                  <a:schemeClr val="tx1"/>
                </a:solidFill>
                <a:effectLst/>
                <a:latin typeface="+mn-lt"/>
                <a:ea typeface="+mn-ea"/>
                <a:cs typeface="+mn-cs"/>
              </a:rPr>
              <a:t>learning</a:t>
            </a:r>
            <a:r>
              <a:rPr lang="es-ES" altLang="zh-CN" sz="1200" b="0" i="0" kern="1200" dirty="0">
                <a:solidFill>
                  <a:schemeClr val="tx1"/>
                </a:solidFill>
                <a:effectLst/>
                <a:latin typeface="+mn-lt"/>
                <a:ea typeface="+mn-ea"/>
                <a:cs typeface="+mn-cs"/>
              </a:rPr>
              <a:t>. In Q-</a:t>
            </a:r>
            <a:r>
              <a:rPr lang="es-ES" altLang="zh-CN" sz="1200" b="0" i="0" kern="1200" dirty="0" err="1">
                <a:solidFill>
                  <a:schemeClr val="tx1"/>
                </a:solidFill>
                <a:effectLst/>
                <a:latin typeface="+mn-lt"/>
                <a:ea typeface="+mn-ea"/>
                <a:cs typeface="+mn-cs"/>
              </a:rPr>
              <a:t>learning</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we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generate</a:t>
            </a:r>
            <a:r>
              <a:rPr lang="es-ES" altLang="zh-CN" sz="1200" b="0" i="0" kern="1200" dirty="0">
                <a:solidFill>
                  <a:schemeClr val="tx1"/>
                </a:solidFill>
                <a:effectLst/>
                <a:latin typeface="+mn-lt"/>
                <a:ea typeface="+mn-ea"/>
                <a:cs typeface="+mn-cs"/>
              </a:rPr>
              <a:t> a Q-</a:t>
            </a:r>
            <a:r>
              <a:rPr lang="es-ES" altLang="zh-CN" sz="1200" b="0" i="0" kern="1200" dirty="0" err="1">
                <a:solidFill>
                  <a:schemeClr val="tx1"/>
                </a:solidFill>
                <a:effectLst/>
                <a:latin typeface="+mn-lt"/>
                <a:ea typeface="+mn-ea"/>
                <a:cs typeface="+mn-cs"/>
              </a:rPr>
              <a:t>table</a:t>
            </a:r>
            <a:r>
              <a:rPr lang="es-ES" altLang="zh-CN" sz="1200" b="0" i="0" kern="1200" dirty="0">
                <a:solidFill>
                  <a:schemeClr val="tx1"/>
                </a:solidFill>
                <a:effectLst/>
                <a:latin typeface="+mn-lt"/>
                <a:ea typeface="+mn-ea"/>
                <a:cs typeface="+mn-cs"/>
              </a:rPr>
              <a:t>, and </a:t>
            </a:r>
            <a:r>
              <a:rPr lang="es-ES" altLang="zh-CN" sz="1200" b="0" i="0" kern="1200" dirty="0" err="1">
                <a:solidFill>
                  <a:schemeClr val="tx1"/>
                </a:solidFill>
                <a:effectLst/>
                <a:latin typeface="+mn-lt"/>
                <a:ea typeface="+mn-ea"/>
                <a:cs typeface="+mn-cs"/>
              </a:rPr>
              <a:t>find</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the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path</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according</a:t>
            </a:r>
            <a:r>
              <a:rPr lang="es-ES" altLang="zh-CN" sz="1200" b="0" i="0" kern="1200" dirty="0">
                <a:solidFill>
                  <a:schemeClr val="tx1"/>
                </a:solidFill>
                <a:effectLst/>
                <a:latin typeface="+mn-lt"/>
                <a:ea typeface="+mn-ea"/>
                <a:cs typeface="+mn-cs"/>
              </a:rPr>
              <a:t> to </a:t>
            </a:r>
            <a:r>
              <a:rPr lang="es-ES" altLang="zh-CN" sz="1200" b="0" i="0" kern="1200" dirty="0" err="1">
                <a:solidFill>
                  <a:schemeClr val="tx1"/>
                </a:solidFill>
                <a:effectLst/>
                <a:latin typeface="+mn-lt"/>
                <a:ea typeface="+mn-ea"/>
                <a:cs typeface="+mn-cs"/>
              </a:rPr>
              <a:t>the</a:t>
            </a:r>
            <a:r>
              <a:rPr lang="es-ES" altLang="zh-CN" sz="1200" b="0" i="0" kern="1200" dirty="0">
                <a:solidFill>
                  <a:schemeClr val="tx1"/>
                </a:solidFill>
                <a:effectLst/>
                <a:latin typeface="+mn-lt"/>
                <a:ea typeface="+mn-ea"/>
                <a:cs typeface="+mn-cs"/>
              </a:rPr>
              <a:t> Q-</a:t>
            </a:r>
            <a:r>
              <a:rPr lang="es-ES" altLang="zh-CN" sz="1200" b="0" i="0" kern="1200" dirty="0" err="1">
                <a:solidFill>
                  <a:schemeClr val="tx1"/>
                </a:solidFill>
                <a:effectLst/>
                <a:latin typeface="+mn-lt"/>
                <a:ea typeface="+mn-ea"/>
                <a:cs typeface="+mn-cs"/>
              </a:rPr>
              <a:t>table</a:t>
            </a:r>
            <a:r>
              <a:rPr lang="es-ES" altLang="zh-CN" sz="1200" b="0" i="0" kern="1200" dirty="0">
                <a:solidFill>
                  <a:schemeClr val="tx1"/>
                </a:solidFill>
                <a:effectLst/>
                <a:latin typeface="+mn-lt"/>
                <a:ea typeface="+mn-ea"/>
                <a:cs typeface="+mn-cs"/>
              </a:rPr>
              <a:t>. Q-</a:t>
            </a:r>
            <a:r>
              <a:rPr lang="es-ES" altLang="zh-CN" sz="1200" b="0" i="0" kern="1200" dirty="0" err="1">
                <a:solidFill>
                  <a:schemeClr val="tx1"/>
                </a:solidFill>
                <a:effectLst/>
                <a:latin typeface="+mn-lt"/>
                <a:ea typeface="+mn-ea"/>
                <a:cs typeface="+mn-cs"/>
              </a:rPr>
              <a:t>Table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is</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just</a:t>
            </a:r>
            <a:r>
              <a:rPr lang="es-ES" altLang="zh-CN" sz="1200" b="0" i="0" kern="1200" dirty="0">
                <a:solidFill>
                  <a:schemeClr val="tx1"/>
                </a:solidFill>
                <a:effectLst/>
                <a:latin typeface="+mn-lt"/>
                <a:ea typeface="+mn-ea"/>
                <a:cs typeface="+mn-cs"/>
              </a:rPr>
              <a:t> a </a:t>
            </a:r>
            <a:r>
              <a:rPr lang="es-ES" altLang="zh-CN" sz="1200" b="0" i="0" kern="1200" dirty="0" err="1">
                <a:solidFill>
                  <a:schemeClr val="tx1"/>
                </a:solidFill>
                <a:effectLst/>
                <a:latin typeface="+mn-lt"/>
                <a:ea typeface="+mn-ea"/>
                <a:cs typeface="+mn-cs"/>
              </a:rPr>
              <a:t>fancy</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name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for</a:t>
            </a:r>
            <a:r>
              <a:rPr lang="es-ES" altLang="zh-CN" sz="1200" b="0" i="0" kern="1200" dirty="0">
                <a:solidFill>
                  <a:schemeClr val="tx1"/>
                </a:solidFill>
                <a:effectLst/>
                <a:latin typeface="+mn-lt"/>
                <a:ea typeface="+mn-ea"/>
                <a:cs typeface="+mn-cs"/>
              </a:rPr>
              <a:t> a simple </a:t>
            </a:r>
            <a:r>
              <a:rPr lang="es-ES" altLang="zh-CN" sz="1200" b="0" i="0" kern="1200" dirty="0" err="1">
                <a:solidFill>
                  <a:schemeClr val="tx1"/>
                </a:solidFill>
                <a:effectLst/>
                <a:latin typeface="+mn-lt"/>
                <a:ea typeface="+mn-ea"/>
                <a:cs typeface="+mn-cs"/>
              </a:rPr>
              <a:t>lookup</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table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where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we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calculate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the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maximum</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expected</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future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rewards</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for</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action</a:t>
            </a:r>
            <a:r>
              <a:rPr lang="es-ES" altLang="zh-CN" sz="1200" b="0" i="0" kern="1200" dirty="0">
                <a:solidFill>
                  <a:schemeClr val="tx1"/>
                </a:solidFill>
                <a:effectLst/>
                <a:latin typeface="+mn-lt"/>
                <a:ea typeface="+mn-ea"/>
                <a:cs typeface="+mn-cs"/>
              </a:rPr>
              <a:t> at </a:t>
            </a:r>
            <a:r>
              <a:rPr lang="es-ES" altLang="zh-CN" sz="1200" b="0" i="0" kern="1200" dirty="0" err="1">
                <a:solidFill>
                  <a:schemeClr val="tx1"/>
                </a:solidFill>
                <a:effectLst/>
                <a:latin typeface="+mn-lt"/>
                <a:ea typeface="+mn-ea"/>
                <a:cs typeface="+mn-cs"/>
              </a:rPr>
              <a:t>each</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state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Basically</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this</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table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will</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guide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us</a:t>
            </a:r>
            <a:r>
              <a:rPr lang="es-ES" altLang="zh-CN" sz="1200" b="0" i="0" kern="1200" dirty="0">
                <a:solidFill>
                  <a:schemeClr val="tx1"/>
                </a:solidFill>
                <a:effectLst/>
                <a:latin typeface="+mn-lt"/>
                <a:ea typeface="+mn-ea"/>
                <a:cs typeface="+mn-cs"/>
              </a:rPr>
              <a:t> to </a:t>
            </a:r>
            <a:r>
              <a:rPr lang="es-ES" altLang="zh-CN" sz="1200" b="0" i="0" kern="1200" dirty="0" err="1">
                <a:solidFill>
                  <a:schemeClr val="tx1"/>
                </a:solidFill>
                <a:effectLst/>
                <a:latin typeface="+mn-lt"/>
                <a:ea typeface="+mn-ea"/>
                <a:cs typeface="+mn-cs"/>
              </a:rPr>
              <a:t>the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best</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action</a:t>
            </a:r>
            <a:r>
              <a:rPr lang="es-ES" altLang="zh-CN" sz="1200" b="0" i="0" kern="1200" dirty="0">
                <a:solidFill>
                  <a:schemeClr val="tx1"/>
                </a:solidFill>
                <a:effectLst/>
                <a:latin typeface="+mn-lt"/>
                <a:ea typeface="+mn-ea"/>
                <a:cs typeface="+mn-cs"/>
              </a:rPr>
              <a:t> at </a:t>
            </a:r>
            <a:r>
              <a:rPr lang="es-ES" altLang="zh-CN" sz="1200" b="0" i="0" kern="1200" dirty="0" err="1">
                <a:solidFill>
                  <a:schemeClr val="tx1"/>
                </a:solidFill>
                <a:effectLst/>
                <a:latin typeface="+mn-lt"/>
                <a:ea typeface="+mn-ea"/>
                <a:cs typeface="+mn-cs"/>
              </a:rPr>
              <a:t>each</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state</a:t>
            </a:r>
            <a:r>
              <a:rPr lang="es-ES" altLang="zh-CN" sz="1200" b="0" i="0" kern="1200" dirty="0">
                <a:solidFill>
                  <a:schemeClr val="tx1"/>
                </a:solidFill>
                <a:effectLst/>
                <a:latin typeface="+mn-lt"/>
                <a:ea typeface="+mn-ea"/>
                <a:cs typeface="+mn-cs"/>
              </a:rPr>
              <a:t>.</a:t>
            </a:r>
            <a:endParaRPr kumimoji="1" lang="zh-CN" altLang="en-US" dirty="0"/>
          </a:p>
        </p:txBody>
      </p:sp>
      <p:sp>
        <p:nvSpPr>
          <p:cNvPr id="4" name="灯片编号占位符 3"/>
          <p:cNvSpPr>
            <a:spLocks noGrp="1"/>
          </p:cNvSpPr>
          <p:nvPr>
            <p:ph type="sldNum" sz="quarter" idx="5"/>
          </p:nvPr>
        </p:nvSpPr>
        <p:spPr/>
        <p:txBody>
          <a:bodyPr/>
          <a:lstStyle/>
          <a:p>
            <a:fld id="{21DAF432-9F1A-2940-B277-D9A69DF456C2}" type="slidenum">
              <a:rPr kumimoji="1" lang="zh-CN" altLang="en-US" smtClean="0"/>
              <a:t>7</a:t>
            </a:fld>
            <a:endParaRPr kumimoji="1" lang="zh-CN" altLang="en-US"/>
          </a:p>
        </p:txBody>
      </p:sp>
    </p:spTree>
    <p:extLst>
      <p:ext uri="{BB962C8B-B14F-4D97-AF65-F5344CB8AC3E}">
        <p14:creationId xmlns:p14="http://schemas.microsoft.com/office/powerpoint/2010/main" val="2495443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s-ES" altLang="zh-CN" dirty="0" err="1"/>
              <a:t>The</a:t>
            </a:r>
            <a:r>
              <a:rPr lang="es-ES" altLang="zh-CN" dirty="0"/>
              <a:t> </a:t>
            </a:r>
            <a:r>
              <a:rPr lang="es-ES" altLang="zh-CN" dirty="0" err="1"/>
              <a:t>key</a:t>
            </a:r>
            <a:r>
              <a:rPr lang="es-ES" altLang="zh-CN" dirty="0"/>
              <a:t> </a:t>
            </a:r>
            <a:r>
              <a:rPr lang="es-ES" altLang="zh-CN" dirty="0" err="1"/>
              <a:t>probelm</a:t>
            </a:r>
            <a:r>
              <a:rPr lang="es-ES" altLang="zh-CN" dirty="0"/>
              <a:t> </a:t>
            </a:r>
            <a:r>
              <a:rPr lang="es-ES" altLang="zh-CN" dirty="0" err="1"/>
              <a:t>is</a:t>
            </a:r>
            <a:r>
              <a:rPr lang="es-ES" altLang="zh-CN" dirty="0"/>
              <a:t> </a:t>
            </a:r>
            <a:r>
              <a:rPr lang="es-ES" altLang="zh-CN" dirty="0" err="1"/>
              <a:t>that</a:t>
            </a:r>
            <a:r>
              <a:rPr lang="es-ES" altLang="zh-CN" dirty="0"/>
              <a:t> </a:t>
            </a:r>
            <a:r>
              <a:rPr lang="es-ES" altLang="zh-CN" dirty="0" err="1"/>
              <a:t>why</a:t>
            </a:r>
            <a:r>
              <a:rPr lang="es-ES" altLang="zh-CN" dirty="0"/>
              <a:t> </a:t>
            </a:r>
            <a:r>
              <a:rPr lang="es-ES" altLang="zh-CN" dirty="0" err="1"/>
              <a:t>we</a:t>
            </a:r>
            <a:r>
              <a:rPr lang="es-ES" altLang="zh-CN" dirty="0"/>
              <a:t> use </a:t>
            </a:r>
            <a:r>
              <a:rPr lang="es-ES" altLang="zh-CN" dirty="0" err="1"/>
              <a:t>reinforcement</a:t>
            </a:r>
            <a:r>
              <a:rPr lang="es-ES" altLang="zh-CN" dirty="0"/>
              <a:t> </a:t>
            </a:r>
            <a:r>
              <a:rPr lang="es-ES" altLang="zh-CN" dirty="0" err="1"/>
              <a:t>learning</a:t>
            </a:r>
            <a:r>
              <a:rPr lang="es-ES" altLang="zh-CN" dirty="0"/>
              <a:t> </a:t>
            </a:r>
            <a:r>
              <a:rPr lang="es-ES" altLang="zh-CN" dirty="0" err="1"/>
              <a:t>for</a:t>
            </a:r>
            <a:r>
              <a:rPr lang="es-ES" altLang="zh-CN" dirty="0"/>
              <a:t> </a:t>
            </a:r>
            <a:r>
              <a:rPr lang="es-ES" altLang="zh-CN" dirty="0" err="1"/>
              <a:t>deception</a:t>
            </a:r>
            <a:r>
              <a:rPr lang="es-ES" altLang="zh-CN" dirty="0"/>
              <a:t> </a:t>
            </a:r>
            <a:r>
              <a:rPr lang="es-ES" altLang="zh-CN" dirty="0" err="1"/>
              <a:t>path</a:t>
            </a:r>
            <a:r>
              <a:rPr lang="es-ES" altLang="zh-CN" dirty="0"/>
              <a:t> </a:t>
            </a:r>
            <a:r>
              <a:rPr lang="es-ES" altLang="zh-CN" dirty="0" err="1"/>
              <a:t>planning</a:t>
            </a:r>
            <a:r>
              <a:rPr lang="es-ES" altLang="zh-CN" dirty="0"/>
              <a:t>. </a:t>
            </a:r>
            <a:r>
              <a:rPr lang="es-ES" altLang="zh-CN" dirty="0" err="1"/>
              <a:t>There</a:t>
            </a:r>
            <a:r>
              <a:rPr lang="es-ES" altLang="zh-CN" dirty="0"/>
              <a:t> are </a:t>
            </a:r>
            <a:r>
              <a:rPr lang="es-ES" altLang="zh-CN" dirty="0" err="1"/>
              <a:t>two</a:t>
            </a:r>
            <a:r>
              <a:rPr lang="es-ES" altLang="zh-CN" dirty="0"/>
              <a:t> </a:t>
            </a:r>
            <a:r>
              <a:rPr lang="es-ES" altLang="zh-CN" dirty="0" err="1"/>
              <a:t>types</a:t>
            </a:r>
            <a:r>
              <a:rPr lang="es-ES" altLang="zh-CN" dirty="0"/>
              <a:t> of </a:t>
            </a:r>
            <a:r>
              <a:rPr lang="es-ES" altLang="zh-CN" dirty="0" err="1"/>
              <a:t>method</a:t>
            </a:r>
            <a:r>
              <a:rPr lang="es-ES" altLang="zh-CN" dirty="0"/>
              <a:t> in </a:t>
            </a:r>
            <a:r>
              <a:rPr lang="es-ES" altLang="zh-CN" dirty="0" err="1"/>
              <a:t>deception</a:t>
            </a:r>
            <a:r>
              <a:rPr lang="es-ES" altLang="zh-CN" dirty="0"/>
              <a:t> </a:t>
            </a:r>
            <a:r>
              <a:rPr lang="es-ES" altLang="zh-CN" dirty="0" err="1"/>
              <a:t>path</a:t>
            </a:r>
            <a:r>
              <a:rPr lang="es-ES" altLang="zh-CN" dirty="0"/>
              <a:t> </a:t>
            </a:r>
            <a:r>
              <a:rPr lang="es-ES" altLang="zh-CN" dirty="0" err="1"/>
              <a:t>planning</a:t>
            </a:r>
            <a:r>
              <a:rPr lang="es-ES" altLang="zh-CN" dirty="0"/>
              <a:t>, </a:t>
            </a:r>
            <a:r>
              <a:rPr lang="es-ES" altLang="zh-CN" dirty="0" err="1"/>
              <a:t>the</a:t>
            </a:r>
            <a:r>
              <a:rPr lang="es-ES" altLang="zh-CN" dirty="0"/>
              <a:t> </a:t>
            </a:r>
            <a:r>
              <a:rPr lang="es-ES" altLang="zh-CN" dirty="0" err="1"/>
              <a:t>on</a:t>
            </a:r>
            <a:r>
              <a:rPr lang="es-ES" altLang="zh-CN" dirty="0"/>
              <a:t> </a:t>
            </a:r>
            <a:r>
              <a:rPr lang="es-ES" altLang="zh-CN" dirty="0" err="1"/>
              <a:t>is</a:t>
            </a:r>
            <a:r>
              <a:rPr lang="es-ES" altLang="zh-CN" dirty="0"/>
              <a:t> </a:t>
            </a:r>
            <a:r>
              <a:rPr lang="es-ES" altLang="zh-CN" dirty="0" err="1"/>
              <a:t>model-based</a:t>
            </a:r>
            <a:r>
              <a:rPr lang="es-ES" altLang="zh-CN" dirty="0"/>
              <a:t> </a:t>
            </a:r>
            <a:r>
              <a:rPr lang="es-ES" altLang="zh-CN" dirty="0" err="1"/>
              <a:t>method</a:t>
            </a:r>
            <a:endParaRPr lang="es-ES" altLang="zh-CN" dirty="0"/>
          </a:p>
          <a:p>
            <a:r>
              <a:rPr lang="es-ES" altLang="zh-CN" dirty="0" err="1"/>
              <a:t>Usually</a:t>
            </a:r>
            <a:r>
              <a:rPr lang="es-ES" altLang="zh-CN" dirty="0"/>
              <a:t> </a:t>
            </a:r>
            <a:r>
              <a:rPr lang="es-ES" altLang="zh-CN" dirty="0" err="1"/>
              <a:t>this</a:t>
            </a:r>
            <a:r>
              <a:rPr lang="es-ES" altLang="zh-CN" dirty="0"/>
              <a:t> </a:t>
            </a:r>
            <a:r>
              <a:rPr lang="es-ES" altLang="zh-CN" dirty="0" err="1"/>
              <a:t>kind</a:t>
            </a:r>
            <a:r>
              <a:rPr lang="es-ES" altLang="zh-CN" dirty="0"/>
              <a:t> of </a:t>
            </a:r>
            <a:r>
              <a:rPr lang="es-ES" altLang="zh-CN" dirty="0" err="1"/>
              <a:t>method</a:t>
            </a:r>
            <a:r>
              <a:rPr lang="es-ES" altLang="zh-CN" dirty="0"/>
              <a:t> </a:t>
            </a:r>
            <a:r>
              <a:rPr lang="es-ES" altLang="zh-CN" dirty="0" err="1"/>
              <a:t>require</a:t>
            </a:r>
            <a:r>
              <a:rPr lang="es-ES" altLang="zh-CN" dirty="0"/>
              <a:t> a </a:t>
            </a:r>
            <a:r>
              <a:rPr lang="es-ES" altLang="zh-CN" dirty="0" err="1"/>
              <a:t>way</a:t>
            </a:r>
            <a:r>
              <a:rPr lang="es-ES" altLang="zh-CN" dirty="0"/>
              <a:t> to </a:t>
            </a:r>
            <a:r>
              <a:rPr lang="es-ES" altLang="zh-CN" dirty="0" err="1"/>
              <a:t>calculate</a:t>
            </a:r>
            <a:r>
              <a:rPr lang="es-ES" altLang="zh-CN" dirty="0"/>
              <a:t> </a:t>
            </a:r>
            <a:r>
              <a:rPr lang="es-ES" altLang="zh-CN" dirty="0" err="1"/>
              <a:t>an</a:t>
            </a:r>
            <a:r>
              <a:rPr lang="es-ES" altLang="zh-CN" dirty="0"/>
              <a:t> </a:t>
            </a:r>
            <a:r>
              <a:rPr lang="es-ES" altLang="zh-CN" dirty="0" err="1"/>
              <a:t>optimal</a:t>
            </a:r>
            <a:r>
              <a:rPr lang="es-ES" altLang="zh-CN" dirty="0"/>
              <a:t> </a:t>
            </a:r>
            <a:r>
              <a:rPr lang="es-ES" altLang="zh-CN" dirty="0" err="1"/>
              <a:t>last</a:t>
            </a:r>
            <a:r>
              <a:rPr lang="es-ES" altLang="zh-CN" dirty="0"/>
              <a:t> </a:t>
            </a:r>
            <a:r>
              <a:rPr lang="es-ES" altLang="zh-CN" dirty="0" err="1"/>
              <a:t>deceptive</a:t>
            </a:r>
            <a:r>
              <a:rPr lang="es-ES" altLang="zh-CN" dirty="0"/>
              <a:t> </a:t>
            </a:r>
            <a:r>
              <a:rPr lang="es-ES" altLang="zh-CN" dirty="0" err="1"/>
              <a:t>point</a:t>
            </a:r>
            <a:r>
              <a:rPr lang="es-ES" altLang="zh-CN" dirty="0"/>
              <a:t>. </a:t>
            </a:r>
            <a:r>
              <a:rPr lang="es-ES" altLang="zh-CN" dirty="0" err="1"/>
              <a:t>The</a:t>
            </a:r>
            <a:r>
              <a:rPr lang="es-ES" altLang="zh-CN" dirty="0"/>
              <a:t> </a:t>
            </a:r>
            <a:r>
              <a:rPr lang="es-ES" altLang="zh-CN" dirty="0" err="1"/>
              <a:t>last</a:t>
            </a:r>
            <a:r>
              <a:rPr lang="es-ES" altLang="zh-CN" dirty="0"/>
              <a:t> </a:t>
            </a:r>
            <a:r>
              <a:rPr lang="es-ES" altLang="zh-CN" dirty="0" err="1"/>
              <a:t>deceptive</a:t>
            </a:r>
            <a:r>
              <a:rPr lang="es-ES" altLang="zh-CN" dirty="0"/>
              <a:t> </a:t>
            </a:r>
            <a:r>
              <a:rPr lang="es-ES" altLang="zh-CN" dirty="0" err="1"/>
              <a:t>point</a:t>
            </a:r>
            <a:r>
              <a:rPr lang="es-ES" altLang="zh-CN" dirty="0"/>
              <a:t> </a:t>
            </a:r>
            <a:r>
              <a:rPr lang="es-ES" altLang="zh-CN" dirty="0" err="1"/>
              <a:t>means</a:t>
            </a:r>
            <a:r>
              <a:rPr lang="es-ES" altLang="zh-CN" dirty="0"/>
              <a:t> :</a:t>
            </a:r>
            <a:r>
              <a:rPr lang="es-ES" altLang="zh-CN" dirty="0" err="1"/>
              <a:t>given</a:t>
            </a:r>
            <a:r>
              <a:rPr lang="es-ES" altLang="zh-CN" dirty="0"/>
              <a:t> a </a:t>
            </a:r>
            <a:r>
              <a:rPr lang="es-ES" altLang="zh-CN" dirty="0" err="1"/>
              <a:t>path</a:t>
            </a:r>
            <a:r>
              <a:rPr lang="es-ES" altLang="zh-CN" dirty="0"/>
              <a:t> </a:t>
            </a:r>
            <a:r>
              <a:rPr lang="el-GR" altLang="zh-CN" dirty="0"/>
              <a:t>, </a:t>
            </a:r>
            <a:r>
              <a:rPr lang="es-ES" altLang="zh-CN" dirty="0" err="1"/>
              <a:t>its</a:t>
            </a:r>
            <a:r>
              <a:rPr lang="es-ES" altLang="zh-CN" dirty="0"/>
              <a:t> </a:t>
            </a:r>
            <a:r>
              <a:rPr lang="es-ES" altLang="zh-CN" dirty="0" err="1"/>
              <a:t>last</a:t>
            </a:r>
            <a:r>
              <a:rPr lang="es-ES" altLang="zh-CN" dirty="0"/>
              <a:t> </a:t>
            </a:r>
            <a:r>
              <a:rPr lang="es-ES" altLang="zh-CN" dirty="0" err="1"/>
              <a:t>deceptive</a:t>
            </a:r>
            <a:r>
              <a:rPr lang="es-ES" altLang="zh-CN" dirty="0"/>
              <a:t> </a:t>
            </a:r>
            <a:r>
              <a:rPr lang="es-ES" altLang="zh-CN" dirty="0" err="1"/>
              <a:t>point</a:t>
            </a:r>
            <a:r>
              <a:rPr lang="es-ES" altLang="zh-CN" dirty="0"/>
              <a:t> LDP</a:t>
            </a:r>
            <a:r>
              <a:rPr lang="el-GR" altLang="zh-CN" dirty="0"/>
              <a:t> </a:t>
            </a:r>
            <a:r>
              <a:rPr lang="es-ES" altLang="zh-CN" dirty="0" err="1"/>
              <a:t>is</a:t>
            </a:r>
            <a:r>
              <a:rPr lang="es-ES" altLang="zh-CN" dirty="0"/>
              <a:t> a </a:t>
            </a:r>
            <a:r>
              <a:rPr lang="es-ES" altLang="zh-CN" dirty="0" err="1"/>
              <a:t>node</a:t>
            </a:r>
            <a:r>
              <a:rPr lang="es-ES" altLang="zh-CN" dirty="0"/>
              <a:t> </a:t>
            </a:r>
            <a:r>
              <a:rPr lang="el-GR" altLang="zh-CN" dirty="0"/>
              <a:t>π</a:t>
            </a:r>
            <a:r>
              <a:rPr lang="es-ES" altLang="zh-CN" dirty="0"/>
              <a:t> , </a:t>
            </a:r>
            <a:r>
              <a:rPr lang="es-ES" altLang="zh-CN" dirty="0" err="1"/>
              <a:t>which</a:t>
            </a:r>
            <a:r>
              <a:rPr lang="es-ES" altLang="zh-CN" dirty="0"/>
              <a:t> </a:t>
            </a:r>
            <a:r>
              <a:rPr lang="es-ES" altLang="zh-CN" dirty="0" err="1"/>
              <a:t>is</a:t>
            </a:r>
            <a:r>
              <a:rPr lang="es-ES" altLang="zh-CN" dirty="0"/>
              <a:t> </a:t>
            </a:r>
            <a:r>
              <a:rPr lang="es-ES" altLang="zh-CN" dirty="0" err="1"/>
              <a:t>itself</a:t>
            </a:r>
            <a:r>
              <a:rPr lang="es-ES" altLang="zh-CN" dirty="0"/>
              <a:t> </a:t>
            </a:r>
            <a:r>
              <a:rPr lang="es-ES" altLang="zh-CN" dirty="0" err="1"/>
              <a:t>deceptive</a:t>
            </a:r>
            <a:r>
              <a:rPr lang="es-ES" altLang="zh-CN" dirty="0"/>
              <a:t> </a:t>
            </a:r>
            <a:r>
              <a:rPr lang="es-ES" altLang="zh-CN" dirty="0" err="1"/>
              <a:t>whereas</a:t>
            </a:r>
            <a:r>
              <a:rPr lang="es-ES" altLang="zh-CN" dirty="0"/>
              <a:t> </a:t>
            </a:r>
            <a:r>
              <a:rPr lang="es-ES" altLang="zh-CN" dirty="0" err="1"/>
              <a:t>all</a:t>
            </a:r>
            <a:r>
              <a:rPr lang="es-ES" altLang="zh-CN" dirty="0"/>
              <a:t> (</a:t>
            </a:r>
            <a:r>
              <a:rPr lang="es-ES" altLang="zh-CN" dirty="0" err="1"/>
              <a:t>if</a:t>
            </a:r>
            <a:r>
              <a:rPr lang="es-ES" altLang="zh-CN" dirty="0"/>
              <a:t> </a:t>
            </a:r>
            <a:r>
              <a:rPr lang="es-ES" altLang="zh-CN" dirty="0" err="1"/>
              <a:t>any</a:t>
            </a:r>
            <a:r>
              <a:rPr lang="es-ES" altLang="zh-CN" dirty="0"/>
              <a:t>) </a:t>
            </a:r>
            <a:r>
              <a:rPr lang="es-ES" altLang="zh-CN" dirty="0" err="1"/>
              <a:t>subsequent</a:t>
            </a:r>
            <a:r>
              <a:rPr lang="es-ES" altLang="zh-CN" dirty="0"/>
              <a:t> </a:t>
            </a:r>
            <a:r>
              <a:rPr lang="es-ES" altLang="zh-CN" dirty="0" err="1"/>
              <a:t>nodes</a:t>
            </a:r>
            <a:r>
              <a:rPr lang="es-ES" altLang="zh-CN" dirty="0"/>
              <a:t> are </a:t>
            </a:r>
            <a:r>
              <a:rPr lang="es-ES" altLang="zh-CN" dirty="0" err="1"/>
              <a:t>truthful</a:t>
            </a:r>
            <a:r>
              <a:rPr lang="es-ES" altLang="zh-CN" dirty="0"/>
              <a:t>. </a:t>
            </a:r>
            <a:r>
              <a:rPr lang="es-ES" altLang="zh-CN" dirty="0" err="1"/>
              <a:t>For</a:t>
            </a:r>
            <a:r>
              <a:rPr lang="es-ES" altLang="zh-CN" dirty="0"/>
              <a:t> </a:t>
            </a:r>
            <a:r>
              <a:rPr lang="es-ES" altLang="zh-CN" dirty="0" err="1"/>
              <a:t>example</a:t>
            </a:r>
            <a:r>
              <a:rPr lang="es-ES" altLang="zh-CN" dirty="0"/>
              <a:t>,</a:t>
            </a:r>
            <a:endParaRPr kumimoji="1" lang="zh-CN" altLang="en-US" dirty="0"/>
          </a:p>
        </p:txBody>
      </p:sp>
      <p:sp>
        <p:nvSpPr>
          <p:cNvPr id="4" name="灯片编号占位符 3"/>
          <p:cNvSpPr>
            <a:spLocks noGrp="1"/>
          </p:cNvSpPr>
          <p:nvPr>
            <p:ph type="sldNum" sz="quarter" idx="5"/>
          </p:nvPr>
        </p:nvSpPr>
        <p:spPr/>
        <p:txBody>
          <a:bodyPr/>
          <a:lstStyle/>
          <a:p>
            <a:fld id="{21DAF432-9F1A-2940-B277-D9A69DF456C2}" type="slidenum">
              <a:rPr kumimoji="1" lang="zh-CN" altLang="en-US" smtClean="0"/>
              <a:t>8</a:t>
            </a:fld>
            <a:endParaRPr kumimoji="1" lang="zh-CN" altLang="en-US"/>
          </a:p>
        </p:txBody>
      </p:sp>
    </p:spTree>
    <p:extLst>
      <p:ext uri="{BB962C8B-B14F-4D97-AF65-F5344CB8AC3E}">
        <p14:creationId xmlns:p14="http://schemas.microsoft.com/office/powerpoint/2010/main" val="5754248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 yellow point is the last deceptive point, since all the points after this point are true to the real goal. While before the yellow point, the observer may think that path B may aim to blue point rather than the real goal</a:t>
            </a:r>
          </a:p>
        </p:txBody>
      </p:sp>
      <p:sp>
        <p:nvSpPr>
          <p:cNvPr id="4" name="灯片编号占位符 3"/>
          <p:cNvSpPr>
            <a:spLocks noGrp="1"/>
          </p:cNvSpPr>
          <p:nvPr>
            <p:ph type="sldNum" sz="quarter" idx="5"/>
          </p:nvPr>
        </p:nvSpPr>
        <p:spPr/>
        <p:txBody>
          <a:bodyPr/>
          <a:lstStyle/>
          <a:p>
            <a:fld id="{21DAF432-9F1A-2940-B277-D9A69DF456C2}" type="slidenum">
              <a:rPr kumimoji="1" lang="zh-CN" altLang="en-US" smtClean="0"/>
              <a:t>9</a:t>
            </a:fld>
            <a:endParaRPr kumimoji="1" lang="zh-CN" altLang="en-US"/>
          </a:p>
        </p:txBody>
      </p:sp>
    </p:spTree>
    <p:extLst>
      <p:ext uri="{BB962C8B-B14F-4D97-AF65-F5344CB8AC3E}">
        <p14:creationId xmlns:p14="http://schemas.microsoft.com/office/powerpoint/2010/main" val="263445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0F4EA1-5509-4AC4-AD19-E73D78A031E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8A4EA3F-D645-4853-8898-93793F0D5A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1663746-108A-46FB-9E11-3E0233A17A9A}"/>
              </a:ext>
            </a:extLst>
          </p:cNvPr>
          <p:cNvSpPr>
            <a:spLocks noGrp="1"/>
          </p:cNvSpPr>
          <p:nvPr>
            <p:ph type="dt" sz="half" idx="10"/>
          </p:nvPr>
        </p:nvSpPr>
        <p:spPr/>
        <p:txBody>
          <a:bodyPr/>
          <a:lstStyle/>
          <a:p>
            <a:fld id="{220E2B44-0D63-4A4F-AE16-F11475CB393E}" type="datetimeFigureOut">
              <a:rPr lang="zh-CN" altLang="en-US" smtClean="0"/>
              <a:t>2020/6/2</a:t>
            </a:fld>
            <a:endParaRPr lang="zh-CN" altLang="en-US"/>
          </a:p>
        </p:txBody>
      </p:sp>
      <p:sp>
        <p:nvSpPr>
          <p:cNvPr id="5" name="页脚占位符 4">
            <a:extLst>
              <a:ext uri="{FF2B5EF4-FFF2-40B4-BE49-F238E27FC236}">
                <a16:creationId xmlns:a16="http://schemas.microsoft.com/office/drawing/2014/main" id="{92CF6027-F529-4729-AFE7-E256D5C8D41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BF185A3-7177-4857-B50D-97D3ADDD08DF}"/>
              </a:ext>
            </a:extLst>
          </p:cNvPr>
          <p:cNvSpPr>
            <a:spLocks noGrp="1"/>
          </p:cNvSpPr>
          <p:nvPr>
            <p:ph type="sldNum" sz="quarter" idx="12"/>
          </p:nvPr>
        </p:nvSpPr>
        <p:spPr/>
        <p:txBody>
          <a:bodyPr/>
          <a:lstStyle/>
          <a:p>
            <a:fld id="{334252C1-37BF-4D0B-A566-DD6D2AC243AD}" type="slidenum">
              <a:rPr lang="zh-CN" altLang="en-US" smtClean="0"/>
              <a:t>‹#›</a:t>
            </a:fld>
            <a:endParaRPr lang="zh-CN" altLang="en-US"/>
          </a:p>
        </p:txBody>
      </p:sp>
    </p:spTree>
    <p:extLst>
      <p:ext uri="{BB962C8B-B14F-4D97-AF65-F5344CB8AC3E}">
        <p14:creationId xmlns:p14="http://schemas.microsoft.com/office/powerpoint/2010/main" val="1536913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F5A5E6-1DA4-4163-8B6B-B6C53C7DA37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68A30E-6101-4DAB-B6B4-BB6F6A463AAE}"/>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7091579-25A2-4F59-8D47-F09EAE923E45}"/>
              </a:ext>
            </a:extLst>
          </p:cNvPr>
          <p:cNvSpPr>
            <a:spLocks noGrp="1"/>
          </p:cNvSpPr>
          <p:nvPr>
            <p:ph type="dt" sz="half" idx="10"/>
          </p:nvPr>
        </p:nvSpPr>
        <p:spPr/>
        <p:txBody>
          <a:bodyPr/>
          <a:lstStyle/>
          <a:p>
            <a:fld id="{220E2B44-0D63-4A4F-AE16-F11475CB393E}" type="datetimeFigureOut">
              <a:rPr lang="zh-CN" altLang="en-US" smtClean="0"/>
              <a:t>2020/6/2</a:t>
            </a:fld>
            <a:endParaRPr lang="zh-CN" altLang="en-US"/>
          </a:p>
        </p:txBody>
      </p:sp>
      <p:sp>
        <p:nvSpPr>
          <p:cNvPr id="5" name="页脚占位符 4">
            <a:extLst>
              <a:ext uri="{FF2B5EF4-FFF2-40B4-BE49-F238E27FC236}">
                <a16:creationId xmlns:a16="http://schemas.microsoft.com/office/drawing/2014/main" id="{C99E4195-B2AE-4286-8071-DD067DC6428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5C6888C-2CA5-4B59-A870-26072ED51253}"/>
              </a:ext>
            </a:extLst>
          </p:cNvPr>
          <p:cNvSpPr>
            <a:spLocks noGrp="1"/>
          </p:cNvSpPr>
          <p:nvPr>
            <p:ph type="sldNum" sz="quarter" idx="12"/>
          </p:nvPr>
        </p:nvSpPr>
        <p:spPr/>
        <p:txBody>
          <a:bodyPr/>
          <a:lstStyle/>
          <a:p>
            <a:fld id="{334252C1-37BF-4D0B-A566-DD6D2AC243AD}" type="slidenum">
              <a:rPr lang="zh-CN" altLang="en-US" smtClean="0"/>
              <a:t>‹#›</a:t>
            </a:fld>
            <a:endParaRPr lang="zh-CN" altLang="en-US"/>
          </a:p>
        </p:txBody>
      </p:sp>
    </p:spTree>
    <p:extLst>
      <p:ext uri="{BB962C8B-B14F-4D97-AF65-F5344CB8AC3E}">
        <p14:creationId xmlns:p14="http://schemas.microsoft.com/office/powerpoint/2010/main" val="1397483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96EF367-CA07-473E-BC8E-B610F39F856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BB54FF4-1474-47A2-AED4-968349CE70FE}"/>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9B9F60D-D784-4FF3-88CA-8B7B1B55E4AC}"/>
              </a:ext>
            </a:extLst>
          </p:cNvPr>
          <p:cNvSpPr>
            <a:spLocks noGrp="1"/>
          </p:cNvSpPr>
          <p:nvPr>
            <p:ph type="dt" sz="half" idx="10"/>
          </p:nvPr>
        </p:nvSpPr>
        <p:spPr/>
        <p:txBody>
          <a:bodyPr/>
          <a:lstStyle/>
          <a:p>
            <a:fld id="{220E2B44-0D63-4A4F-AE16-F11475CB393E}" type="datetimeFigureOut">
              <a:rPr lang="zh-CN" altLang="en-US" smtClean="0"/>
              <a:t>2020/6/2</a:t>
            </a:fld>
            <a:endParaRPr lang="zh-CN" altLang="en-US"/>
          </a:p>
        </p:txBody>
      </p:sp>
      <p:sp>
        <p:nvSpPr>
          <p:cNvPr id="5" name="页脚占位符 4">
            <a:extLst>
              <a:ext uri="{FF2B5EF4-FFF2-40B4-BE49-F238E27FC236}">
                <a16:creationId xmlns:a16="http://schemas.microsoft.com/office/drawing/2014/main" id="{7BB36307-F20C-4D7D-9454-C9825E968A0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6D8F03B-AF8E-4A3E-86E4-46368D0B087E}"/>
              </a:ext>
            </a:extLst>
          </p:cNvPr>
          <p:cNvSpPr>
            <a:spLocks noGrp="1"/>
          </p:cNvSpPr>
          <p:nvPr>
            <p:ph type="sldNum" sz="quarter" idx="12"/>
          </p:nvPr>
        </p:nvSpPr>
        <p:spPr/>
        <p:txBody>
          <a:bodyPr/>
          <a:lstStyle/>
          <a:p>
            <a:fld id="{334252C1-37BF-4D0B-A566-DD6D2AC243AD}" type="slidenum">
              <a:rPr lang="zh-CN" altLang="en-US" smtClean="0"/>
              <a:t>‹#›</a:t>
            </a:fld>
            <a:endParaRPr lang="zh-CN" altLang="en-US"/>
          </a:p>
        </p:txBody>
      </p:sp>
    </p:spTree>
    <p:extLst>
      <p:ext uri="{BB962C8B-B14F-4D97-AF65-F5344CB8AC3E}">
        <p14:creationId xmlns:p14="http://schemas.microsoft.com/office/powerpoint/2010/main" val="21451308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标题文本"/>
          <p:cNvSpPr txBox="1">
            <a:spLocks noGrp="1"/>
          </p:cNvSpPr>
          <p:nvPr>
            <p:ph type="title"/>
          </p:nvPr>
        </p:nvSpPr>
        <p:spPr>
          <a:prstGeom prst="rect">
            <a:avLst/>
          </a:prstGeom>
        </p:spPr>
        <p:txBody>
          <a:bodyPr/>
          <a:lstStyle/>
          <a:p>
            <a:r>
              <a:t>标题文本</a:t>
            </a:r>
          </a:p>
        </p:txBody>
      </p:sp>
      <p:sp>
        <p:nvSpPr>
          <p:cNvPr id="57"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8578666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1653BC-6D20-4D0D-8B36-CC90E75692E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927B3D1-05D2-405B-8389-0B8EFD38B137}"/>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D4D19F3-1217-41EC-8F57-A6390215A050}"/>
              </a:ext>
            </a:extLst>
          </p:cNvPr>
          <p:cNvSpPr>
            <a:spLocks noGrp="1"/>
          </p:cNvSpPr>
          <p:nvPr>
            <p:ph type="dt" sz="half" idx="10"/>
          </p:nvPr>
        </p:nvSpPr>
        <p:spPr/>
        <p:txBody>
          <a:bodyPr/>
          <a:lstStyle/>
          <a:p>
            <a:fld id="{220E2B44-0D63-4A4F-AE16-F11475CB393E}" type="datetimeFigureOut">
              <a:rPr lang="zh-CN" altLang="en-US" smtClean="0"/>
              <a:t>2020/6/2</a:t>
            </a:fld>
            <a:endParaRPr lang="zh-CN" altLang="en-US"/>
          </a:p>
        </p:txBody>
      </p:sp>
      <p:sp>
        <p:nvSpPr>
          <p:cNvPr id="5" name="页脚占位符 4">
            <a:extLst>
              <a:ext uri="{FF2B5EF4-FFF2-40B4-BE49-F238E27FC236}">
                <a16:creationId xmlns:a16="http://schemas.microsoft.com/office/drawing/2014/main" id="{D39895F1-7396-4034-BA45-BFA617BF583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FDA6E4F-87EC-4EBC-A7BB-7DBA6D69210A}"/>
              </a:ext>
            </a:extLst>
          </p:cNvPr>
          <p:cNvSpPr>
            <a:spLocks noGrp="1"/>
          </p:cNvSpPr>
          <p:nvPr>
            <p:ph type="sldNum" sz="quarter" idx="12"/>
          </p:nvPr>
        </p:nvSpPr>
        <p:spPr/>
        <p:txBody>
          <a:bodyPr/>
          <a:lstStyle/>
          <a:p>
            <a:fld id="{334252C1-37BF-4D0B-A566-DD6D2AC243AD}" type="slidenum">
              <a:rPr lang="zh-CN" altLang="en-US" smtClean="0"/>
              <a:t>‹#›</a:t>
            </a:fld>
            <a:endParaRPr lang="zh-CN" altLang="en-US"/>
          </a:p>
        </p:txBody>
      </p:sp>
    </p:spTree>
    <p:extLst>
      <p:ext uri="{BB962C8B-B14F-4D97-AF65-F5344CB8AC3E}">
        <p14:creationId xmlns:p14="http://schemas.microsoft.com/office/powerpoint/2010/main" val="3914414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A3A09-A1E9-4B45-B277-16D68F55BFE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9228E75-B0BE-427E-BF9F-96B3285007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38D44DD0-7E14-4D06-BF23-BB6E95907127}"/>
              </a:ext>
            </a:extLst>
          </p:cNvPr>
          <p:cNvSpPr>
            <a:spLocks noGrp="1"/>
          </p:cNvSpPr>
          <p:nvPr>
            <p:ph type="dt" sz="half" idx="10"/>
          </p:nvPr>
        </p:nvSpPr>
        <p:spPr/>
        <p:txBody>
          <a:bodyPr/>
          <a:lstStyle/>
          <a:p>
            <a:fld id="{220E2B44-0D63-4A4F-AE16-F11475CB393E}" type="datetimeFigureOut">
              <a:rPr lang="zh-CN" altLang="en-US" smtClean="0"/>
              <a:t>2020/6/2</a:t>
            </a:fld>
            <a:endParaRPr lang="zh-CN" altLang="en-US"/>
          </a:p>
        </p:txBody>
      </p:sp>
      <p:sp>
        <p:nvSpPr>
          <p:cNvPr id="5" name="页脚占位符 4">
            <a:extLst>
              <a:ext uri="{FF2B5EF4-FFF2-40B4-BE49-F238E27FC236}">
                <a16:creationId xmlns:a16="http://schemas.microsoft.com/office/drawing/2014/main" id="{04F97375-7DB7-40C9-A23A-D2DBDD7394C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28D3C1B-5729-4276-A2B2-1EC02EB3C257}"/>
              </a:ext>
            </a:extLst>
          </p:cNvPr>
          <p:cNvSpPr>
            <a:spLocks noGrp="1"/>
          </p:cNvSpPr>
          <p:nvPr>
            <p:ph type="sldNum" sz="quarter" idx="12"/>
          </p:nvPr>
        </p:nvSpPr>
        <p:spPr/>
        <p:txBody>
          <a:bodyPr/>
          <a:lstStyle/>
          <a:p>
            <a:fld id="{334252C1-37BF-4D0B-A566-DD6D2AC243AD}" type="slidenum">
              <a:rPr lang="zh-CN" altLang="en-US" smtClean="0"/>
              <a:t>‹#›</a:t>
            </a:fld>
            <a:endParaRPr lang="zh-CN" altLang="en-US"/>
          </a:p>
        </p:txBody>
      </p:sp>
    </p:spTree>
    <p:extLst>
      <p:ext uri="{BB962C8B-B14F-4D97-AF65-F5344CB8AC3E}">
        <p14:creationId xmlns:p14="http://schemas.microsoft.com/office/powerpoint/2010/main" val="3432389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F0AA5E-06DE-4CF3-8A03-39302F668D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00866-82B6-489C-B411-B9E562B4A8BD}"/>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DC9B16A0-89B3-436C-91B4-390A4DA35FEF}"/>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2A871BE1-6251-4DD6-98EC-5FE610993DD9}"/>
              </a:ext>
            </a:extLst>
          </p:cNvPr>
          <p:cNvSpPr>
            <a:spLocks noGrp="1"/>
          </p:cNvSpPr>
          <p:nvPr>
            <p:ph type="dt" sz="half" idx="10"/>
          </p:nvPr>
        </p:nvSpPr>
        <p:spPr/>
        <p:txBody>
          <a:bodyPr/>
          <a:lstStyle/>
          <a:p>
            <a:fld id="{220E2B44-0D63-4A4F-AE16-F11475CB393E}" type="datetimeFigureOut">
              <a:rPr lang="zh-CN" altLang="en-US" smtClean="0"/>
              <a:t>2020/6/2</a:t>
            </a:fld>
            <a:endParaRPr lang="zh-CN" altLang="en-US"/>
          </a:p>
        </p:txBody>
      </p:sp>
      <p:sp>
        <p:nvSpPr>
          <p:cNvPr id="6" name="页脚占位符 5">
            <a:extLst>
              <a:ext uri="{FF2B5EF4-FFF2-40B4-BE49-F238E27FC236}">
                <a16:creationId xmlns:a16="http://schemas.microsoft.com/office/drawing/2014/main" id="{FBA8BA8D-B286-47CA-90FC-D7B188AD7F7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B2024FB-0262-4970-9111-8711A73EF5F0}"/>
              </a:ext>
            </a:extLst>
          </p:cNvPr>
          <p:cNvSpPr>
            <a:spLocks noGrp="1"/>
          </p:cNvSpPr>
          <p:nvPr>
            <p:ph type="sldNum" sz="quarter" idx="12"/>
          </p:nvPr>
        </p:nvSpPr>
        <p:spPr/>
        <p:txBody>
          <a:bodyPr/>
          <a:lstStyle/>
          <a:p>
            <a:fld id="{334252C1-37BF-4D0B-A566-DD6D2AC243AD}" type="slidenum">
              <a:rPr lang="zh-CN" altLang="en-US" smtClean="0"/>
              <a:t>‹#›</a:t>
            </a:fld>
            <a:endParaRPr lang="zh-CN" altLang="en-US"/>
          </a:p>
        </p:txBody>
      </p:sp>
    </p:spTree>
    <p:extLst>
      <p:ext uri="{BB962C8B-B14F-4D97-AF65-F5344CB8AC3E}">
        <p14:creationId xmlns:p14="http://schemas.microsoft.com/office/powerpoint/2010/main" val="3306417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6D11F4-8AF7-48BD-A97B-8262DAC8352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41BB1EF-0863-4594-AF1C-A84F491E35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545B1DFA-641A-4D00-A1C8-41B08EB17B1E}"/>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433DC302-86E4-4BB2-8E4B-04FB3D380E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1D0F0AA3-4AB8-485D-996A-E2B24C4299A0}"/>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1DC30C4B-1036-40A3-AFDF-A8924E30F3BF}"/>
              </a:ext>
            </a:extLst>
          </p:cNvPr>
          <p:cNvSpPr>
            <a:spLocks noGrp="1"/>
          </p:cNvSpPr>
          <p:nvPr>
            <p:ph type="dt" sz="half" idx="10"/>
          </p:nvPr>
        </p:nvSpPr>
        <p:spPr/>
        <p:txBody>
          <a:bodyPr/>
          <a:lstStyle/>
          <a:p>
            <a:fld id="{220E2B44-0D63-4A4F-AE16-F11475CB393E}" type="datetimeFigureOut">
              <a:rPr lang="zh-CN" altLang="en-US" smtClean="0"/>
              <a:t>2020/6/2</a:t>
            </a:fld>
            <a:endParaRPr lang="zh-CN" altLang="en-US"/>
          </a:p>
        </p:txBody>
      </p:sp>
      <p:sp>
        <p:nvSpPr>
          <p:cNvPr id="8" name="页脚占位符 7">
            <a:extLst>
              <a:ext uri="{FF2B5EF4-FFF2-40B4-BE49-F238E27FC236}">
                <a16:creationId xmlns:a16="http://schemas.microsoft.com/office/drawing/2014/main" id="{C49643C0-A45B-4F89-A791-AD50C329643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60613D2-72BD-40C3-9ED6-EA06992B8CBF}"/>
              </a:ext>
            </a:extLst>
          </p:cNvPr>
          <p:cNvSpPr>
            <a:spLocks noGrp="1"/>
          </p:cNvSpPr>
          <p:nvPr>
            <p:ph type="sldNum" sz="quarter" idx="12"/>
          </p:nvPr>
        </p:nvSpPr>
        <p:spPr/>
        <p:txBody>
          <a:bodyPr/>
          <a:lstStyle/>
          <a:p>
            <a:fld id="{334252C1-37BF-4D0B-A566-DD6D2AC243AD}" type="slidenum">
              <a:rPr lang="zh-CN" altLang="en-US" smtClean="0"/>
              <a:t>‹#›</a:t>
            </a:fld>
            <a:endParaRPr lang="zh-CN" altLang="en-US"/>
          </a:p>
        </p:txBody>
      </p:sp>
    </p:spTree>
    <p:extLst>
      <p:ext uri="{BB962C8B-B14F-4D97-AF65-F5344CB8AC3E}">
        <p14:creationId xmlns:p14="http://schemas.microsoft.com/office/powerpoint/2010/main" val="1002738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01E9D0-32C9-498C-8DE6-25055694F54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2EDD24B-5F6D-4423-9A9C-D4F7579816D7}"/>
              </a:ext>
            </a:extLst>
          </p:cNvPr>
          <p:cNvSpPr>
            <a:spLocks noGrp="1"/>
          </p:cNvSpPr>
          <p:nvPr>
            <p:ph type="dt" sz="half" idx="10"/>
          </p:nvPr>
        </p:nvSpPr>
        <p:spPr/>
        <p:txBody>
          <a:bodyPr/>
          <a:lstStyle/>
          <a:p>
            <a:fld id="{220E2B44-0D63-4A4F-AE16-F11475CB393E}" type="datetimeFigureOut">
              <a:rPr lang="zh-CN" altLang="en-US" smtClean="0"/>
              <a:t>2020/6/2</a:t>
            </a:fld>
            <a:endParaRPr lang="zh-CN" altLang="en-US"/>
          </a:p>
        </p:txBody>
      </p:sp>
      <p:sp>
        <p:nvSpPr>
          <p:cNvPr id="4" name="页脚占位符 3">
            <a:extLst>
              <a:ext uri="{FF2B5EF4-FFF2-40B4-BE49-F238E27FC236}">
                <a16:creationId xmlns:a16="http://schemas.microsoft.com/office/drawing/2014/main" id="{7C3CE280-1463-41BB-8285-F99305E4A7D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C114554-8B86-41F7-B61F-6267FC40EBAF}"/>
              </a:ext>
            </a:extLst>
          </p:cNvPr>
          <p:cNvSpPr>
            <a:spLocks noGrp="1"/>
          </p:cNvSpPr>
          <p:nvPr>
            <p:ph type="sldNum" sz="quarter" idx="12"/>
          </p:nvPr>
        </p:nvSpPr>
        <p:spPr/>
        <p:txBody>
          <a:bodyPr/>
          <a:lstStyle/>
          <a:p>
            <a:fld id="{334252C1-37BF-4D0B-A566-DD6D2AC243AD}" type="slidenum">
              <a:rPr lang="zh-CN" altLang="en-US" smtClean="0"/>
              <a:t>‹#›</a:t>
            </a:fld>
            <a:endParaRPr lang="zh-CN" altLang="en-US"/>
          </a:p>
        </p:txBody>
      </p:sp>
    </p:spTree>
    <p:extLst>
      <p:ext uri="{BB962C8B-B14F-4D97-AF65-F5344CB8AC3E}">
        <p14:creationId xmlns:p14="http://schemas.microsoft.com/office/powerpoint/2010/main" val="748678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3BD48B-98CB-41AB-98F8-77D176BB4F2D}"/>
              </a:ext>
            </a:extLst>
          </p:cNvPr>
          <p:cNvSpPr>
            <a:spLocks noGrp="1"/>
          </p:cNvSpPr>
          <p:nvPr>
            <p:ph type="dt" sz="half" idx="10"/>
          </p:nvPr>
        </p:nvSpPr>
        <p:spPr/>
        <p:txBody>
          <a:bodyPr/>
          <a:lstStyle/>
          <a:p>
            <a:fld id="{220E2B44-0D63-4A4F-AE16-F11475CB393E}" type="datetimeFigureOut">
              <a:rPr lang="zh-CN" altLang="en-US" smtClean="0"/>
              <a:t>2020/6/2</a:t>
            </a:fld>
            <a:endParaRPr lang="zh-CN" altLang="en-US"/>
          </a:p>
        </p:txBody>
      </p:sp>
      <p:sp>
        <p:nvSpPr>
          <p:cNvPr id="3" name="页脚占位符 2">
            <a:extLst>
              <a:ext uri="{FF2B5EF4-FFF2-40B4-BE49-F238E27FC236}">
                <a16:creationId xmlns:a16="http://schemas.microsoft.com/office/drawing/2014/main" id="{EA72B6B7-C9CA-4379-8080-EE85295FF51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4DC776F-ADA5-4969-B1F3-0A18F2AAFDFB}"/>
              </a:ext>
            </a:extLst>
          </p:cNvPr>
          <p:cNvSpPr>
            <a:spLocks noGrp="1"/>
          </p:cNvSpPr>
          <p:nvPr>
            <p:ph type="sldNum" sz="quarter" idx="12"/>
          </p:nvPr>
        </p:nvSpPr>
        <p:spPr/>
        <p:txBody>
          <a:bodyPr/>
          <a:lstStyle/>
          <a:p>
            <a:fld id="{334252C1-37BF-4D0B-A566-DD6D2AC243AD}" type="slidenum">
              <a:rPr lang="zh-CN" altLang="en-US" smtClean="0"/>
              <a:t>‹#›</a:t>
            </a:fld>
            <a:endParaRPr lang="zh-CN" altLang="en-US"/>
          </a:p>
        </p:txBody>
      </p:sp>
    </p:spTree>
    <p:extLst>
      <p:ext uri="{BB962C8B-B14F-4D97-AF65-F5344CB8AC3E}">
        <p14:creationId xmlns:p14="http://schemas.microsoft.com/office/powerpoint/2010/main" val="119060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5757A1-7C11-4715-A2AF-7DF185EBDA6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FC18DE-A418-4119-8AF4-6BCCFC8E3D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61880DAC-004E-4D19-9EC8-E3B19529B0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DCC3F1B9-90AA-4FAB-B017-694C6F6854B6}"/>
              </a:ext>
            </a:extLst>
          </p:cNvPr>
          <p:cNvSpPr>
            <a:spLocks noGrp="1"/>
          </p:cNvSpPr>
          <p:nvPr>
            <p:ph type="dt" sz="half" idx="10"/>
          </p:nvPr>
        </p:nvSpPr>
        <p:spPr/>
        <p:txBody>
          <a:bodyPr/>
          <a:lstStyle/>
          <a:p>
            <a:fld id="{220E2B44-0D63-4A4F-AE16-F11475CB393E}" type="datetimeFigureOut">
              <a:rPr lang="zh-CN" altLang="en-US" smtClean="0"/>
              <a:t>2020/6/2</a:t>
            </a:fld>
            <a:endParaRPr lang="zh-CN" altLang="en-US"/>
          </a:p>
        </p:txBody>
      </p:sp>
      <p:sp>
        <p:nvSpPr>
          <p:cNvPr id="6" name="页脚占位符 5">
            <a:extLst>
              <a:ext uri="{FF2B5EF4-FFF2-40B4-BE49-F238E27FC236}">
                <a16:creationId xmlns:a16="http://schemas.microsoft.com/office/drawing/2014/main" id="{4DDD6BC7-513C-40DA-8230-B3C1C71D03D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4E21D14-0DCF-40BA-AC64-697D5D8D735F}"/>
              </a:ext>
            </a:extLst>
          </p:cNvPr>
          <p:cNvSpPr>
            <a:spLocks noGrp="1"/>
          </p:cNvSpPr>
          <p:nvPr>
            <p:ph type="sldNum" sz="quarter" idx="12"/>
          </p:nvPr>
        </p:nvSpPr>
        <p:spPr/>
        <p:txBody>
          <a:bodyPr/>
          <a:lstStyle/>
          <a:p>
            <a:fld id="{334252C1-37BF-4D0B-A566-DD6D2AC243AD}" type="slidenum">
              <a:rPr lang="zh-CN" altLang="en-US" smtClean="0"/>
              <a:t>‹#›</a:t>
            </a:fld>
            <a:endParaRPr lang="zh-CN" altLang="en-US"/>
          </a:p>
        </p:txBody>
      </p:sp>
    </p:spTree>
    <p:extLst>
      <p:ext uri="{BB962C8B-B14F-4D97-AF65-F5344CB8AC3E}">
        <p14:creationId xmlns:p14="http://schemas.microsoft.com/office/powerpoint/2010/main" val="2059032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69097C-71F5-498D-9C9F-9D335FD2350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38AD82F-C179-4837-853E-D405D7D591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20C7130-FBCD-4D16-BFC1-4003E65257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1F1D3CC2-47FC-4C72-ADF6-9BF95DE8C37C}"/>
              </a:ext>
            </a:extLst>
          </p:cNvPr>
          <p:cNvSpPr>
            <a:spLocks noGrp="1"/>
          </p:cNvSpPr>
          <p:nvPr>
            <p:ph type="dt" sz="half" idx="10"/>
          </p:nvPr>
        </p:nvSpPr>
        <p:spPr/>
        <p:txBody>
          <a:bodyPr/>
          <a:lstStyle/>
          <a:p>
            <a:fld id="{220E2B44-0D63-4A4F-AE16-F11475CB393E}" type="datetimeFigureOut">
              <a:rPr lang="zh-CN" altLang="en-US" smtClean="0"/>
              <a:t>2020/6/2</a:t>
            </a:fld>
            <a:endParaRPr lang="zh-CN" altLang="en-US"/>
          </a:p>
        </p:txBody>
      </p:sp>
      <p:sp>
        <p:nvSpPr>
          <p:cNvPr id="6" name="页脚占位符 5">
            <a:extLst>
              <a:ext uri="{FF2B5EF4-FFF2-40B4-BE49-F238E27FC236}">
                <a16:creationId xmlns:a16="http://schemas.microsoft.com/office/drawing/2014/main" id="{88A59F9A-4F28-4CF4-BFB0-01C3D40AEE1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5E3EA82-EE73-49A0-AE06-153A67DB9BA6}"/>
              </a:ext>
            </a:extLst>
          </p:cNvPr>
          <p:cNvSpPr>
            <a:spLocks noGrp="1"/>
          </p:cNvSpPr>
          <p:nvPr>
            <p:ph type="sldNum" sz="quarter" idx="12"/>
          </p:nvPr>
        </p:nvSpPr>
        <p:spPr/>
        <p:txBody>
          <a:bodyPr/>
          <a:lstStyle/>
          <a:p>
            <a:fld id="{334252C1-37BF-4D0B-A566-DD6D2AC243AD}" type="slidenum">
              <a:rPr lang="zh-CN" altLang="en-US" smtClean="0"/>
              <a:t>‹#›</a:t>
            </a:fld>
            <a:endParaRPr lang="zh-CN" altLang="en-US"/>
          </a:p>
        </p:txBody>
      </p:sp>
    </p:spTree>
    <p:extLst>
      <p:ext uri="{BB962C8B-B14F-4D97-AF65-F5344CB8AC3E}">
        <p14:creationId xmlns:p14="http://schemas.microsoft.com/office/powerpoint/2010/main" val="3261946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B436529-209F-4F75-BFB2-6F25AF4CFF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2A28607-B6CE-4E7D-8E33-A15FDF438F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1C1E8C3-074C-4DAF-8FF9-32E98D831E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0E2B44-0D63-4A4F-AE16-F11475CB393E}" type="datetimeFigureOut">
              <a:rPr lang="zh-CN" altLang="en-US" smtClean="0"/>
              <a:t>2020/6/2</a:t>
            </a:fld>
            <a:endParaRPr lang="zh-CN" altLang="en-US"/>
          </a:p>
        </p:txBody>
      </p:sp>
      <p:sp>
        <p:nvSpPr>
          <p:cNvPr id="5" name="页脚占位符 4">
            <a:extLst>
              <a:ext uri="{FF2B5EF4-FFF2-40B4-BE49-F238E27FC236}">
                <a16:creationId xmlns:a16="http://schemas.microsoft.com/office/drawing/2014/main" id="{51265696-6D5E-4FCA-B0B0-6EEAA431CD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939A61D-0F67-4D2B-BB19-588DDA2C25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4252C1-37BF-4D0B-A566-DD6D2AC243AD}" type="slidenum">
              <a:rPr lang="zh-CN" altLang="en-US" smtClean="0"/>
              <a:t>‹#›</a:t>
            </a:fld>
            <a:endParaRPr lang="zh-CN" altLang="en-US"/>
          </a:p>
        </p:txBody>
      </p:sp>
    </p:spTree>
    <p:extLst>
      <p:ext uri="{BB962C8B-B14F-4D97-AF65-F5344CB8AC3E}">
        <p14:creationId xmlns:p14="http://schemas.microsoft.com/office/powerpoint/2010/main" val="30545552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2.xml"/><Relationship Id="rId4" Type="http://schemas.openxmlformats.org/officeDocument/2006/relationships/image" Target="../media/image12.jpeg"/></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3AECD9-C91B-7B4E-B133-A8B70C01E1BD}"/>
              </a:ext>
            </a:extLst>
          </p:cNvPr>
          <p:cNvSpPr>
            <a:spLocks noGrp="1"/>
          </p:cNvSpPr>
          <p:nvPr>
            <p:ph type="ctrTitle"/>
          </p:nvPr>
        </p:nvSpPr>
        <p:spPr/>
        <p:txBody>
          <a:bodyPr/>
          <a:lstStyle/>
          <a:p>
            <a:r>
              <a:rPr kumimoji="1" lang="en-US" altLang="zh-CN" dirty="0">
                <a:latin typeface="Times New Roman" panose="02020603050405020304" pitchFamily="18" charset="0"/>
                <a:cs typeface="Times New Roman" panose="02020603050405020304" pitchFamily="18" charset="0"/>
              </a:rPr>
              <a:t>Deceptive Reinforcement Learning</a:t>
            </a:r>
            <a:endParaRPr kumimoji="1" lang="zh-CN" altLang="en-US" dirty="0">
              <a:latin typeface="Times New Roman" panose="02020603050405020304" pitchFamily="18" charset="0"/>
              <a:cs typeface="Times New Roman" panose="02020603050405020304" pitchFamily="18" charset="0"/>
            </a:endParaRPr>
          </a:p>
        </p:txBody>
      </p:sp>
      <p:sp>
        <p:nvSpPr>
          <p:cNvPr id="3" name="副标题 2">
            <a:extLst>
              <a:ext uri="{FF2B5EF4-FFF2-40B4-BE49-F238E27FC236}">
                <a16:creationId xmlns:a16="http://schemas.microsoft.com/office/drawing/2014/main" id="{ED1BAD62-9377-C641-9D7B-343964E690D0}"/>
              </a:ext>
            </a:extLst>
          </p:cNvPr>
          <p:cNvSpPr>
            <a:spLocks noGrp="1"/>
          </p:cNvSpPr>
          <p:nvPr>
            <p:ph type="subTitle" idx="1"/>
          </p:nvPr>
        </p:nvSpPr>
        <p:spPr>
          <a:xfrm>
            <a:off x="1557867" y="3602038"/>
            <a:ext cx="9144000" cy="2871914"/>
          </a:xfrm>
        </p:spPr>
        <p:txBody>
          <a:bodyPr>
            <a:normAutofit/>
          </a:bodyPr>
          <a:lstStyle/>
          <a:p>
            <a:r>
              <a:rPr kumimoji="1" lang="en-US" altLang="zh-CN" dirty="0"/>
              <a:t>Integrating Multiple Rewards using Q-Tables</a:t>
            </a:r>
          </a:p>
          <a:p>
            <a:r>
              <a:rPr kumimoji="1" lang="en-US" altLang="zh-CN" dirty="0"/>
              <a:t>Supervisor: Prof. Tim Miller</a:t>
            </a:r>
          </a:p>
          <a:p>
            <a:r>
              <a:rPr kumimoji="1" lang="en-US" altLang="zh-CN" dirty="0"/>
              <a:t>Group Members: </a:t>
            </a:r>
          </a:p>
          <a:p>
            <a:r>
              <a:rPr kumimoji="1" lang="en-US" altLang="zh-CN" dirty="0" err="1"/>
              <a:t>Yingnan</a:t>
            </a:r>
            <a:r>
              <a:rPr kumimoji="1" lang="en-US" altLang="zh-CN" dirty="0"/>
              <a:t> Shi</a:t>
            </a:r>
            <a:r>
              <a:rPr kumimoji="1" lang="zh-CN" altLang="en-US" dirty="0"/>
              <a:t> </a:t>
            </a:r>
            <a:r>
              <a:rPr kumimoji="1" lang="en-US" altLang="zh-CN" dirty="0"/>
              <a:t>1025903, </a:t>
            </a:r>
          </a:p>
          <a:p>
            <a:r>
              <a:rPr kumimoji="1" lang="en-US" altLang="zh-CN" dirty="0" err="1"/>
              <a:t>Junchao</a:t>
            </a:r>
            <a:r>
              <a:rPr kumimoji="1" lang="en-US" altLang="zh-CN" dirty="0"/>
              <a:t> Wang</a:t>
            </a:r>
            <a:r>
              <a:rPr kumimoji="1" lang="zh-CN" altLang="en-US" dirty="0"/>
              <a:t> </a:t>
            </a:r>
            <a:r>
              <a:rPr kumimoji="1" lang="en-US" altLang="zh-CN" dirty="0"/>
              <a:t>1032268,</a:t>
            </a:r>
          </a:p>
          <a:p>
            <a:r>
              <a:rPr kumimoji="1" lang="en-US" altLang="zh-CN" dirty="0" err="1"/>
              <a:t>Qingfeng</a:t>
            </a:r>
            <a:r>
              <a:rPr kumimoji="1" lang="en-US" altLang="zh-CN" dirty="0"/>
              <a:t> Xu</a:t>
            </a:r>
            <a:r>
              <a:rPr kumimoji="1" lang="zh-CN" altLang="en-US" dirty="0"/>
              <a:t> </a:t>
            </a:r>
            <a:r>
              <a:rPr kumimoji="1" lang="en-US" altLang="zh-CN" dirty="0"/>
              <a:t>967175</a:t>
            </a:r>
          </a:p>
          <a:p>
            <a:endParaRPr kumimoji="1" lang="zh-CN" altLang="en-US" dirty="0"/>
          </a:p>
        </p:txBody>
      </p:sp>
      <p:pic>
        <p:nvPicPr>
          <p:cNvPr id="4" name="图片 3">
            <a:extLst>
              <a:ext uri="{FF2B5EF4-FFF2-40B4-BE49-F238E27FC236}">
                <a16:creationId xmlns:a16="http://schemas.microsoft.com/office/drawing/2014/main" id="{7ABCCD92-FFCC-124E-996E-67B6661E4B92}"/>
              </a:ext>
            </a:extLst>
          </p:cNvPr>
          <p:cNvPicPr>
            <a:picLocks noChangeAspect="1"/>
          </p:cNvPicPr>
          <p:nvPr/>
        </p:nvPicPr>
        <p:blipFill>
          <a:blip r:embed="rId3"/>
          <a:stretch>
            <a:fillRect/>
          </a:stretch>
        </p:blipFill>
        <p:spPr>
          <a:xfrm>
            <a:off x="10595113" y="-3185"/>
            <a:ext cx="1596887" cy="1607605"/>
          </a:xfrm>
          <a:prstGeom prst="rect">
            <a:avLst/>
          </a:prstGeom>
        </p:spPr>
      </p:pic>
    </p:spTree>
    <p:extLst>
      <p:ext uri="{BB962C8B-B14F-4D97-AF65-F5344CB8AC3E}">
        <p14:creationId xmlns:p14="http://schemas.microsoft.com/office/powerpoint/2010/main" val="17410380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53A008-09DA-1B4D-9CDD-96421B25CCDD}"/>
              </a:ext>
            </a:extLst>
          </p:cNvPr>
          <p:cNvSpPr>
            <a:spLocks noGrp="1"/>
          </p:cNvSpPr>
          <p:nvPr>
            <p:ph type="title"/>
          </p:nvPr>
        </p:nvSpPr>
        <p:spPr/>
        <p:txBody>
          <a:bodyPr/>
          <a:lstStyle/>
          <a:p>
            <a:r>
              <a:rPr kumimoji="1" lang="en-US" altLang="zh-CN" dirty="0">
                <a:latin typeface="Times" pitchFamily="2" charset="0"/>
              </a:rPr>
              <a:t>Why Reinforcement Learning? </a:t>
            </a:r>
            <a:endParaRPr kumimoji="1" lang="zh-CN" altLang="en-US" dirty="0">
              <a:latin typeface="Times" pitchFamily="2" charset="0"/>
            </a:endParaRPr>
          </a:p>
        </p:txBody>
      </p:sp>
      <p:sp>
        <p:nvSpPr>
          <p:cNvPr id="3" name="内容占位符 2">
            <a:extLst>
              <a:ext uri="{FF2B5EF4-FFF2-40B4-BE49-F238E27FC236}">
                <a16:creationId xmlns:a16="http://schemas.microsoft.com/office/drawing/2014/main" id="{F0DBB3CD-9704-B949-AA5C-0DCCF74489C2}"/>
              </a:ext>
            </a:extLst>
          </p:cNvPr>
          <p:cNvSpPr>
            <a:spLocks noGrp="1"/>
          </p:cNvSpPr>
          <p:nvPr>
            <p:ph idx="1"/>
          </p:nvPr>
        </p:nvSpPr>
        <p:spPr>
          <a:xfrm>
            <a:off x="838201" y="1825625"/>
            <a:ext cx="5058746" cy="4351338"/>
          </a:xfrm>
        </p:spPr>
        <p:txBody>
          <a:bodyPr/>
          <a:lstStyle/>
          <a:p>
            <a:r>
              <a:rPr kumimoji="1" lang="en-US" altLang="zh-CN" b="1" dirty="0">
                <a:latin typeface="Times" pitchFamily="2" charset="0"/>
              </a:rPr>
              <a:t>Model-based Method</a:t>
            </a:r>
          </a:p>
          <a:p>
            <a:pPr marL="514350" indent="-514350">
              <a:buFont typeface="+mj-lt"/>
              <a:buAutoNum type="arabicPeriod"/>
            </a:pPr>
            <a:r>
              <a:rPr lang="es-ES" altLang="zh-CN" dirty="0" err="1">
                <a:latin typeface="Times" pitchFamily="2" charset="0"/>
              </a:rPr>
              <a:t>Last</a:t>
            </a:r>
            <a:r>
              <a:rPr lang="es-ES" altLang="zh-CN" dirty="0">
                <a:latin typeface="Times" pitchFamily="2" charset="0"/>
              </a:rPr>
              <a:t> </a:t>
            </a:r>
            <a:r>
              <a:rPr lang="es-ES" altLang="zh-CN" dirty="0" err="1">
                <a:latin typeface="Times" pitchFamily="2" charset="0"/>
              </a:rPr>
              <a:t>deceptive</a:t>
            </a:r>
            <a:r>
              <a:rPr lang="es-ES" altLang="zh-CN" dirty="0">
                <a:latin typeface="Times" pitchFamily="2" charset="0"/>
              </a:rPr>
              <a:t> </a:t>
            </a:r>
            <a:r>
              <a:rPr lang="es-ES" altLang="zh-CN" dirty="0" err="1">
                <a:latin typeface="Times" pitchFamily="2" charset="0"/>
              </a:rPr>
              <a:t>point</a:t>
            </a:r>
            <a:r>
              <a:rPr lang="es-ES" altLang="zh-CN" dirty="0">
                <a:latin typeface="Times" pitchFamily="2" charset="0"/>
              </a:rPr>
              <a:t> (LDP) (Masters and Sardina, 2017)  </a:t>
            </a:r>
          </a:p>
          <a:p>
            <a:pPr marL="514350" indent="-514350">
              <a:buFont typeface="+mj-lt"/>
              <a:buAutoNum type="arabicPeriod"/>
            </a:pPr>
            <a:r>
              <a:rPr lang="es-ES" altLang="zh-CN" dirty="0">
                <a:latin typeface="Times" pitchFamily="2" charset="0"/>
              </a:rPr>
              <a:t>A formula to </a:t>
            </a:r>
            <a:r>
              <a:rPr lang="es-ES" altLang="zh-CN" dirty="0" err="1">
                <a:latin typeface="Times" pitchFamily="2" charset="0"/>
              </a:rPr>
              <a:t>calculate</a:t>
            </a:r>
            <a:r>
              <a:rPr lang="es-ES" altLang="zh-CN" dirty="0">
                <a:latin typeface="Times" pitchFamily="2" charset="0"/>
              </a:rPr>
              <a:t> </a:t>
            </a:r>
            <a:r>
              <a:rPr lang="es-ES" altLang="zh-CN" dirty="0" err="1">
                <a:latin typeface="Times" pitchFamily="2" charset="0"/>
              </a:rPr>
              <a:t>an</a:t>
            </a:r>
            <a:r>
              <a:rPr lang="es-ES" altLang="zh-CN" dirty="0">
                <a:latin typeface="Times" pitchFamily="2" charset="0"/>
              </a:rPr>
              <a:t> </a:t>
            </a:r>
            <a:r>
              <a:rPr lang="es-ES" altLang="zh-CN" dirty="0" err="1">
                <a:latin typeface="Times" pitchFamily="2" charset="0"/>
              </a:rPr>
              <a:t>optimal</a:t>
            </a:r>
            <a:r>
              <a:rPr lang="es-ES" altLang="zh-CN" dirty="0">
                <a:latin typeface="Times" pitchFamily="2" charset="0"/>
              </a:rPr>
              <a:t> LDP </a:t>
            </a:r>
          </a:p>
          <a:p>
            <a:pPr marL="514350" indent="-514350">
              <a:buFont typeface="+mj-lt"/>
              <a:buAutoNum type="arabicPeriod"/>
            </a:pPr>
            <a:r>
              <a:rPr lang="es-ES" altLang="zh-CN" dirty="0" err="1">
                <a:latin typeface="Times" pitchFamily="2" charset="0"/>
              </a:rPr>
              <a:t>Require</a:t>
            </a:r>
            <a:r>
              <a:rPr lang="es-ES" altLang="zh-CN" dirty="0">
                <a:latin typeface="Times" pitchFamily="2" charset="0"/>
              </a:rPr>
              <a:t> </a:t>
            </a:r>
            <a:r>
              <a:rPr lang="es-ES" altLang="zh-CN" dirty="0" err="1">
                <a:latin typeface="Times" pitchFamily="2" charset="0"/>
              </a:rPr>
              <a:t>reasoning</a:t>
            </a:r>
            <a:r>
              <a:rPr lang="es-ES" altLang="zh-CN" dirty="0">
                <a:latin typeface="Times" pitchFamily="2" charset="0"/>
              </a:rPr>
              <a:t> </a:t>
            </a:r>
            <a:r>
              <a:rPr lang="es-ES" altLang="zh-CN" dirty="0" err="1">
                <a:latin typeface="Times" pitchFamily="2" charset="0"/>
              </a:rPr>
              <a:t>about</a:t>
            </a:r>
            <a:r>
              <a:rPr lang="es-ES" altLang="zh-CN" dirty="0">
                <a:latin typeface="Times" pitchFamily="2" charset="0"/>
              </a:rPr>
              <a:t> </a:t>
            </a:r>
            <a:r>
              <a:rPr lang="es-ES" altLang="zh-CN" dirty="0" err="1">
                <a:latin typeface="Times" pitchFamily="2" charset="0"/>
              </a:rPr>
              <a:t>the</a:t>
            </a:r>
            <a:r>
              <a:rPr lang="es-ES" altLang="zh-CN" dirty="0">
                <a:latin typeface="Times" pitchFamily="2" charset="0"/>
              </a:rPr>
              <a:t> </a:t>
            </a:r>
            <a:r>
              <a:rPr lang="es-ES" altLang="zh-CN" dirty="0" err="1">
                <a:latin typeface="Times" pitchFamily="2" charset="0"/>
              </a:rPr>
              <a:t>model</a:t>
            </a:r>
            <a:r>
              <a:rPr lang="es-ES" altLang="zh-CN" dirty="0">
                <a:latin typeface="Times" pitchFamily="2" charset="0"/>
              </a:rPr>
              <a:t> </a:t>
            </a:r>
            <a:r>
              <a:rPr lang="es-ES" altLang="zh-CN" dirty="0" err="1">
                <a:latin typeface="Times" pitchFamily="2" charset="0"/>
              </a:rPr>
              <a:t>structure</a:t>
            </a:r>
            <a:endParaRPr kumimoji="1" lang="es-ES" altLang="zh-CN" dirty="0">
              <a:latin typeface="Times" pitchFamily="2" charset="0"/>
            </a:endParaRPr>
          </a:p>
        </p:txBody>
      </p:sp>
      <p:sp>
        <p:nvSpPr>
          <p:cNvPr id="4" name="内容占位符 2">
            <a:extLst>
              <a:ext uri="{FF2B5EF4-FFF2-40B4-BE49-F238E27FC236}">
                <a16:creationId xmlns:a16="http://schemas.microsoft.com/office/drawing/2014/main" id="{D5FD1E49-D49B-474B-A3BE-462AA274A7C9}"/>
              </a:ext>
            </a:extLst>
          </p:cNvPr>
          <p:cNvSpPr txBox="1">
            <a:spLocks/>
          </p:cNvSpPr>
          <p:nvPr/>
        </p:nvSpPr>
        <p:spPr>
          <a:xfrm>
            <a:off x="6095999" y="1889445"/>
            <a:ext cx="525779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b="1" dirty="0">
                <a:latin typeface="Times" pitchFamily="2" charset="0"/>
              </a:rPr>
              <a:t>Model-free method-RL</a:t>
            </a:r>
          </a:p>
          <a:p>
            <a:pPr marL="514350" indent="-514350">
              <a:buFont typeface="+mj-lt"/>
              <a:buAutoNum type="arabicPeriod"/>
            </a:pPr>
            <a:r>
              <a:rPr lang="es-ES" altLang="zh-CN" dirty="0" err="1">
                <a:latin typeface="Times" pitchFamily="2" charset="0"/>
              </a:rPr>
              <a:t>Only</a:t>
            </a:r>
            <a:r>
              <a:rPr lang="es-ES" altLang="zh-CN" dirty="0">
                <a:latin typeface="Times" pitchFamily="2" charset="0"/>
              </a:rPr>
              <a:t> </a:t>
            </a:r>
            <a:r>
              <a:rPr lang="es-ES" altLang="zh-CN" dirty="0" err="1">
                <a:latin typeface="Times" pitchFamily="2" charset="0"/>
              </a:rPr>
              <a:t>rely</a:t>
            </a:r>
            <a:r>
              <a:rPr lang="es-ES" altLang="zh-CN" dirty="0">
                <a:latin typeface="Times" pitchFamily="2" charset="0"/>
              </a:rPr>
              <a:t> </a:t>
            </a:r>
            <a:r>
              <a:rPr lang="es-ES" altLang="zh-CN" dirty="0" err="1">
                <a:latin typeface="Times" pitchFamily="2" charset="0"/>
              </a:rPr>
              <a:t>on</a:t>
            </a:r>
            <a:r>
              <a:rPr lang="es-ES" altLang="zh-CN" dirty="0">
                <a:latin typeface="Times" pitchFamily="2" charset="0"/>
              </a:rPr>
              <a:t> real </a:t>
            </a:r>
            <a:r>
              <a:rPr lang="es-ES" altLang="zh-CN" dirty="0" err="1">
                <a:latin typeface="Times" pitchFamily="2" charset="0"/>
              </a:rPr>
              <a:t>samples</a:t>
            </a:r>
            <a:r>
              <a:rPr lang="es-ES" altLang="zh-CN" dirty="0">
                <a:latin typeface="Times" pitchFamily="2" charset="0"/>
              </a:rPr>
              <a:t> </a:t>
            </a:r>
            <a:r>
              <a:rPr lang="es-ES" altLang="zh-CN" dirty="0" err="1">
                <a:latin typeface="Times" pitchFamily="2" charset="0"/>
              </a:rPr>
              <a:t>from</a:t>
            </a:r>
            <a:r>
              <a:rPr lang="es-ES" altLang="zh-CN" dirty="0">
                <a:latin typeface="Times" pitchFamily="2" charset="0"/>
              </a:rPr>
              <a:t> </a:t>
            </a:r>
            <a:r>
              <a:rPr lang="es-ES" altLang="zh-CN" dirty="0" err="1">
                <a:latin typeface="Times" pitchFamily="2" charset="0"/>
              </a:rPr>
              <a:t>the</a:t>
            </a:r>
            <a:r>
              <a:rPr lang="es-ES" altLang="zh-CN" dirty="0">
                <a:latin typeface="Times" pitchFamily="2" charset="0"/>
              </a:rPr>
              <a:t> </a:t>
            </a:r>
            <a:r>
              <a:rPr lang="es-ES" altLang="zh-CN" dirty="0" err="1">
                <a:latin typeface="Times" pitchFamily="2" charset="0"/>
              </a:rPr>
              <a:t>environment</a:t>
            </a:r>
            <a:endParaRPr lang="es-ES" altLang="zh-CN" dirty="0">
              <a:latin typeface="Times" pitchFamily="2" charset="0"/>
            </a:endParaRPr>
          </a:p>
          <a:p>
            <a:pPr marL="514350" indent="-514350">
              <a:buFont typeface="+mj-lt"/>
              <a:buAutoNum type="arabicPeriod"/>
            </a:pPr>
            <a:r>
              <a:rPr kumimoji="1" lang="en-US" altLang="zh-CN" dirty="0">
                <a:latin typeface="Times" pitchFamily="2" charset="0"/>
              </a:rPr>
              <a:t>Example: Ambiguity Model (</a:t>
            </a:r>
            <a:r>
              <a:rPr lang="es-ES" altLang="zh-CN" dirty="0" err="1">
                <a:latin typeface="Times" pitchFamily="2" charset="0"/>
              </a:rPr>
              <a:t>Yue</a:t>
            </a:r>
            <a:r>
              <a:rPr lang="es-ES" altLang="zh-CN" dirty="0">
                <a:latin typeface="Times" pitchFamily="2" charset="0"/>
              </a:rPr>
              <a:t>, </a:t>
            </a:r>
            <a:r>
              <a:rPr lang="es-ES" altLang="zh-CN" dirty="0" err="1">
                <a:latin typeface="Times" pitchFamily="2" charset="0"/>
              </a:rPr>
              <a:t>Zhengshang</a:t>
            </a:r>
            <a:r>
              <a:rPr lang="es-ES" altLang="zh-CN" dirty="0">
                <a:latin typeface="Times" pitchFamily="2" charset="0"/>
              </a:rPr>
              <a:t>, Peta, Tim M</a:t>
            </a:r>
            <a:r>
              <a:rPr kumimoji="1" lang="en-US" altLang="zh-CN" dirty="0">
                <a:latin typeface="Times" pitchFamily="2" charset="0"/>
              </a:rPr>
              <a:t>)</a:t>
            </a:r>
          </a:p>
          <a:p>
            <a:pPr marL="914400" lvl="1" indent="-457200">
              <a:buFont typeface="+mj-lt"/>
              <a:buAutoNum type="arabicPeriod"/>
            </a:pPr>
            <a:r>
              <a:rPr lang="es-ES" altLang="zh-CN" dirty="0" err="1">
                <a:latin typeface="Times" pitchFamily="2" charset="0"/>
              </a:rPr>
              <a:t>maximise</a:t>
            </a:r>
            <a:r>
              <a:rPr lang="es-ES" altLang="zh-CN" dirty="0">
                <a:latin typeface="Times" pitchFamily="2" charset="0"/>
              </a:rPr>
              <a:t> </a:t>
            </a:r>
            <a:r>
              <a:rPr lang="es-ES" altLang="zh-CN" dirty="0" err="1">
                <a:latin typeface="Times" pitchFamily="2" charset="0"/>
              </a:rPr>
              <a:t>the</a:t>
            </a:r>
            <a:r>
              <a:rPr lang="es-ES" altLang="zh-CN" dirty="0">
                <a:latin typeface="Times" pitchFamily="2" charset="0"/>
              </a:rPr>
              <a:t> </a:t>
            </a:r>
            <a:r>
              <a:rPr lang="es-ES" altLang="zh-CN" dirty="0" err="1">
                <a:latin typeface="Times" pitchFamily="2" charset="0"/>
              </a:rPr>
              <a:t>entropy</a:t>
            </a:r>
            <a:r>
              <a:rPr lang="es-ES" altLang="zh-CN" dirty="0">
                <a:latin typeface="Times" pitchFamily="2" charset="0"/>
              </a:rPr>
              <a:t> </a:t>
            </a:r>
            <a:r>
              <a:rPr lang="es-ES" altLang="zh-CN" dirty="0" err="1">
                <a:latin typeface="Times" pitchFamily="2" charset="0"/>
              </a:rPr>
              <a:t>from</a:t>
            </a:r>
            <a:r>
              <a:rPr lang="es-ES" altLang="zh-CN" dirty="0">
                <a:latin typeface="Times" pitchFamily="2" charset="0"/>
              </a:rPr>
              <a:t> </a:t>
            </a:r>
            <a:r>
              <a:rPr lang="es-ES" altLang="zh-CN" dirty="0" err="1">
                <a:latin typeface="Times" pitchFamily="2" charset="0"/>
              </a:rPr>
              <a:t>the</a:t>
            </a:r>
            <a:r>
              <a:rPr lang="es-ES" altLang="zh-CN" dirty="0">
                <a:latin typeface="Times" pitchFamily="2" charset="0"/>
              </a:rPr>
              <a:t> </a:t>
            </a:r>
            <a:r>
              <a:rPr lang="es-ES" altLang="zh-CN" dirty="0" err="1">
                <a:latin typeface="Times" pitchFamily="2" charset="0"/>
              </a:rPr>
              <a:t>observer’s</a:t>
            </a:r>
            <a:r>
              <a:rPr lang="es-ES" altLang="zh-CN" dirty="0">
                <a:latin typeface="Times" pitchFamily="2" charset="0"/>
              </a:rPr>
              <a:t> </a:t>
            </a:r>
            <a:r>
              <a:rPr lang="es-ES" altLang="zh-CN" dirty="0" err="1">
                <a:latin typeface="Times" pitchFamily="2" charset="0"/>
              </a:rPr>
              <a:t>point</a:t>
            </a:r>
            <a:r>
              <a:rPr lang="es-ES" altLang="zh-CN" dirty="0">
                <a:latin typeface="Times" pitchFamily="2" charset="0"/>
              </a:rPr>
              <a:t> of </a:t>
            </a:r>
            <a:r>
              <a:rPr lang="es-ES" altLang="zh-CN" dirty="0" err="1">
                <a:latin typeface="Times" pitchFamily="2" charset="0"/>
              </a:rPr>
              <a:t>view</a:t>
            </a:r>
            <a:endParaRPr lang="es-ES" altLang="zh-CN" dirty="0">
              <a:latin typeface="Times" pitchFamily="2" charset="0"/>
            </a:endParaRPr>
          </a:p>
          <a:p>
            <a:pPr marL="914400" lvl="1" indent="-457200">
              <a:buFont typeface="+mj-lt"/>
              <a:buAutoNum type="arabicPeriod"/>
            </a:pPr>
            <a:r>
              <a:rPr kumimoji="1" lang="es-ES" altLang="zh-CN" dirty="0" err="1">
                <a:latin typeface="Times" pitchFamily="2" charset="0"/>
              </a:rPr>
              <a:t>Problem</a:t>
            </a:r>
            <a:r>
              <a:rPr kumimoji="1" lang="es-ES" altLang="zh-CN" dirty="0">
                <a:latin typeface="Times" pitchFamily="2" charset="0"/>
              </a:rPr>
              <a:t>: </a:t>
            </a:r>
            <a:r>
              <a:rPr kumimoji="1" lang="es-ES" altLang="zh-CN" dirty="0" err="1">
                <a:latin typeface="Times" pitchFamily="2" charset="0"/>
              </a:rPr>
              <a:t>Require</a:t>
            </a:r>
            <a:r>
              <a:rPr kumimoji="1" lang="es-ES" altLang="zh-CN" dirty="0">
                <a:latin typeface="Times" pitchFamily="2" charset="0"/>
              </a:rPr>
              <a:t> </a:t>
            </a:r>
            <a:r>
              <a:rPr kumimoji="1" lang="es-ES" altLang="zh-CN" dirty="0" err="1">
                <a:latin typeface="Times" pitchFamily="2" charset="0"/>
              </a:rPr>
              <a:t>mutiple</a:t>
            </a:r>
            <a:r>
              <a:rPr kumimoji="1" lang="es-ES" altLang="zh-CN" dirty="0">
                <a:latin typeface="Times" pitchFamily="2" charset="0"/>
              </a:rPr>
              <a:t> Q-</a:t>
            </a:r>
            <a:r>
              <a:rPr kumimoji="1" lang="es-ES" altLang="zh-CN" dirty="0" err="1">
                <a:latin typeface="Times" pitchFamily="2" charset="0"/>
              </a:rPr>
              <a:t>Tables</a:t>
            </a:r>
            <a:r>
              <a:rPr kumimoji="1" lang="es-ES" altLang="zh-CN" dirty="0">
                <a:latin typeface="Times" pitchFamily="2" charset="0"/>
              </a:rPr>
              <a:t> </a:t>
            </a:r>
            <a:r>
              <a:rPr kumimoji="1" lang="es-ES" altLang="zh-CN" dirty="0" err="1">
                <a:latin typeface="Times" pitchFamily="2" charset="0"/>
              </a:rPr>
              <a:t>when</a:t>
            </a:r>
            <a:r>
              <a:rPr kumimoji="1" lang="es-ES" altLang="zh-CN" dirty="0">
                <a:latin typeface="Times" pitchFamily="2" charset="0"/>
              </a:rPr>
              <a:t> </a:t>
            </a:r>
            <a:r>
              <a:rPr kumimoji="1" lang="es-ES" altLang="zh-CN" dirty="0" err="1">
                <a:latin typeface="Times" pitchFamily="2" charset="0"/>
              </a:rPr>
              <a:t>dealing</a:t>
            </a:r>
            <a:r>
              <a:rPr kumimoji="1" lang="es-ES" altLang="zh-CN" dirty="0">
                <a:latin typeface="Times" pitchFamily="2" charset="0"/>
              </a:rPr>
              <a:t> </a:t>
            </a:r>
            <a:r>
              <a:rPr kumimoji="1" lang="es-ES" altLang="zh-CN" dirty="0" err="1">
                <a:latin typeface="Times" pitchFamily="2" charset="0"/>
              </a:rPr>
              <a:t>with</a:t>
            </a:r>
            <a:r>
              <a:rPr kumimoji="1" lang="es-ES" altLang="zh-CN" dirty="0">
                <a:latin typeface="Times" pitchFamily="2" charset="0"/>
              </a:rPr>
              <a:t> </a:t>
            </a:r>
            <a:r>
              <a:rPr kumimoji="1" lang="es-ES" altLang="zh-CN" dirty="0" err="1">
                <a:latin typeface="Times" pitchFamily="2" charset="0"/>
              </a:rPr>
              <a:t>multiple</a:t>
            </a:r>
            <a:r>
              <a:rPr kumimoji="1" lang="es-ES" altLang="zh-CN" dirty="0">
                <a:latin typeface="Times" pitchFamily="2" charset="0"/>
              </a:rPr>
              <a:t> </a:t>
            </a:r>
            <a:r>
              <a:rPr kumimoji="1" lang="es-ES" altLang="zh-CN" dirty="0" err="1">
                <a:latin typeface="Times" pitchFamily="2" charset="0"/>
              </a:rPr>
              <a:t>rewards</a:t>
            </a:r>
            <a:endParaRPr kumimoji="1" lang="zh-CN" altLang="en-US" dirty="0">
              <a:latin typeface="Times" pitchFamily="2" charset="0"/>
            </a:endParaRPr>
          </a:p>
        </p:txBody>
      </p:sp>
      <p:sp>
        <p:nvSpPr>
          <p:cNvPr id="6" name="文本框 5">
            <a:extLst>
              <a:ext uri="{FF2B5EF4-FFF2-40B4-BE49-F238E27FC236}">
                <a16:creationId xmlns:a16="http://schemas.microsoft.com/office/drawing/2014/main" id="{CBCB9662-EBF3-E940-A137-D7E5576AA7C3}"/>
              </a:ext>
            </a:extLst>
          </p:cNvPr>
          <p:cNvSpPr txBox="1"/>
          <p:nvPr/>
        </p:nvSpPr>
        <p:spPr>
          <a:xfrm>
            <a:off x="0" y="6439540"/>
            <a:ext cx="1695368" cy="369332"/>
          </a:xfrm>
          <a:prstGeom prst="rect">
            <a:avLst/>
          </a:prstGeom>
          <a:noFill/>
          <a:ln w="28575">
            <a:solidFill>
              <a:schemeClr val="tx1"/>
            </a:solidFill>
          </a:ln>
        </p:spPr>
        <p:txBody>
          <a:bodyPr wrap="square" rtlCol="0">
            <a:spAutoFit/>
          </a:bodyPr>
          <a:lstStyle/>
          <a:p>
            <a:r>
              <a:rPr kumimoji="1" lang="en-US" altLang="zh-CN" dirty="0"/>
              <a:t>Background</a:t>
            </a:r>
            <a:endParaRPr kumimoji="1" lang="zh-CN" altLang="en-US" dirty="0"/>
          </a:p>
        </p:txBody>
      </p:sp>
    </p:spTree>
    <p:extLst>
      <p:ext uri="{BB962C8B-B14F-4D97-AF65-F5344CB8AC3E}">
        <p14:creationId xmlns:p14="http://schemas.microsoft.com/office/powerpoint/2010/main" val="2176936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Our Direction and Models"/>
          <p:cNvSpPr txBox="1">
            <a:spLocks noGrp="1"/>
          </p:cNvSpPr>
          <p:nvPr>
            <p:ph type="title"/>
          </p:nvPr>
        </p:nvSpPr>
        <p:spPr>
          <a:xfrm>
            <a:off x="-1027444" y="524075"/>
            <a:ext cx="10515600" cy="1325563"/>
          </a:xfrm>
          <a:prstGeom prst="rect">
            <a:avLst/>
          </a:prstGeom>
        </p:spPr>
        <p:txBody>
          <a:bodyPr>
            <a:normAutofit/>
          </a:bodyPr>
          <a:lstStyle>
            <a:lvl1pPr defTabSz="531622">
              <a:defRPr sz="7200"/>
            </a:lvl1pPr>
          </a:lstStyle>
          <a:p>
            <a:pPr algn="ctr"/>
            <a:r>
              <a:rPr sz="4400" dirty="0">
                <a:latin typeface="Times" pitchFamily="2" charset="0"/>
              </a:rPr>
              <a:t>Our Direction</a:t>
            </a:r>
            <a:r>
              <a:rPr lang="en-US" altLang="zh-CN" sz="4400" dirty="0">
                <a:latin typeface="Times" pitchFamily="2" charset="0"/>
              </a:rPr>
              <a:t>s</a:t>
            </a:r>
            <a:r>
              <a:rPr sz="4400" dirty="0">
                <a:latin typeface="Times" pitchFamily="2" charset="0"/>
              </a:rPr>
              <a:t> and Models</a:t>
            </a:r>
          </a:p>
        </p:txBody>
      </p:sp>
      <p:sp>
        <p:nvSpPr>
          <p:cNvPr id="3" name="文本框 2">
            <a:extLst>
              <a:ext uri="{FF2B5EF4-FFF2-40B4-BE49-F238E27FC236}">
                <a16:creationId xmlns:a16="http://schemas.microsoft.com/office/drawing/2014/main" id="{DC86BB88-E63A-41BD-88BA-34FA905C0D46}"/>
              </a:ext>
            </a:extLst>
          </p:cNvPr>
          <p:cNvSpPr txBox="1"/>
          <p:nvPr/>
        </p:nvSpPr>
        <p:spPr>
          <a:xfrm>
            <a:off x="1009740" y="2147791"/>
            <a:ext cx="4274975" cy="2369880"/>
          </a:xfrm>
          <a:prstGeom prst="rect">
            <a:avLst/>
          </a:prstGeom>
          <a:noFill/>
        </p:spPr>
        <p:txBody>
          <a:bodyPr wrap="square" rtlCol="0">
            <a:spAutoFit/>
          </a:bodyPr>
          <a:lstStyle/>
          <a:p>
            <a:r>
              <a:rPr lang="en-US" altLang="zh-CN" sz="2800" b="1" dirty="0">
                <a:latin typeface="Times" pitchFamily="2" charset="0"/>
              </a:rPr>
              <a:t>Our models</a:t>
            </a:r>
          </a:p>
          <a:p>
            <a:pPr marL="342900" indent="-342900">
              <a:buAutoNum type="arabicPeriod"/>
            </a:pPr>
            <a:r>
              <a:rPr lang="en-US" altLang="zh-CN" sz="2400" dirty="0">
                <a:latin typeface="Times" pitchFamily="2" charset="0"/>
              </a:rPr>
              <a:t>Heuristic Model  </a:t>
            </a:r>
          </a:p>
          <a:p>
            <a:pPr marL="342900" indent="-342900">
              <a:buAutoNum type="arabicPeriod"/>
            </a:pPr>
            <a:r>
              <a:rPr lang="en-US" altLang="zh-CN" sz="2400" dirty="0">
                <a:latin typeface="Times" pitchFamily="2" charset="0"/>
              </a:rPr>
              <a:t>Entropy Model</a:t>
            </a:r>
          </a:p>
          <a:p>
            <a:endParaRPr lang="en-US" altLang="zh-CN" sz="2400" b="1" dirty="0">
              <a:latin typeface="Times" pitchFamily="2" charset="0"/>
            </a:endParaRPr>
          </a:p>
          <a:p>
            <a:r>
              <a:rPr lang="en-US" altLang="zh-CN" sz="2400" b="1" dirty="0">
                <a:solidFill>
                  <a:srgbClr val="C00000"/>
                </a:solidFill>
                <a:latin typeface="Times" pitchFamily="2" charset="0"/>
              </a:rPr>
              <a:t>One </a:t>
            </a:r>
            <a:r>
              <a:rPr lang="en-US" altLang="zh-CN" sz="2400" dirty="0">
                <a:latin typeface="Times" pitchFamily="2" charset="0"/>
              </a:rPr>
              <a:t>q-table for multiple reward functions</a:t>
            </a:r>
            <a:endParaRPr lang="zh-CN" altLang="en-US" sz="2400" dirty="0">
              <a:latin typeface="Times" pitchFamily="2" charset="0"/>
            </a:endParaRPr>
          </a:p>
        </p:txBody>
      </p:sp>
      <p:sp>
        <p:nvSpPr>
          <p:cNvPr id="5" name="文本框 4">
            <a:extLst>
              <a:ext uri="{FF2B5EF4-FFF2-40B4-BE49-F238E27FC236}">
                <a16:creationId xmlns:a16="http://schemas.microsoft.com/office/drawing/2014/main" id="{F1C4AC28-6321-4201-88B1-0E213529DEC4}"/>
              </a:ext>
            </a:extLst>
          </p:cNvPr>
          <p:cNvSpPr txBox="1"/>
          <p:nvPr/>
        </p:nvSpPr>
        <p:spPr>
          <a:xfrm>
            <a:off x="5727950" y="2844225"/>
            <a:ext cx="736099" cy="584775"/>
          </a:xfrm>
          <a:prstGeom prst="rect">
            <a:avLst/>
          </a:prstGeom>
          <a:noFill/>
        </p:spPr>
        <p:txBody>
          <a:bodyPr wrap="none" rtlCol="0">
            <a:spAutoFit/>
          </a:bodyPr>
          <a:lstStyle/>
          <a:p>
            <a:r>
              <a:rPr lang="en-US" altLang="zh-CN" sz="3200" b="1" i="1" dirty="0">
                <a:latin typeface="Times" pitchFamily="2" charset="0"/>
              </a:rPr>
              <a:t>V.S</a:t>
            </a:r>
            <a:endParaRPr lang="zh-CN" altLang="en-US" sz="3200" b="1" i="1" dirty="0">
              <a:latin typeface="Times" pitchFamily="2" charset="0"/>
            </a:endParaRPr>
          </a:p>
        </p:txBody>
      </p:sp>
      <p:sp>
        <p:nvSpPr>
          <p:cNvPr id="6" name="文本框 5">
            <a:extLst>
              <a:ext uri="{FF2B5EF4-FFF2-40B4-BE49-F238E27FC236}">
                <a16:creationId xmlns:a16="http://schemas.microsoft.com/office/drawing/2014/main" id="{AC2FAC0C-2907-4B1B-A33C-80477709B57E}"/>
              </a:ext>
            </a:extLst>
          </p:cNvPr>
          <p:cNvSpPr txBox="1"/>
          <p:nvPr/>
        </p:nvSpPr>
        <p:spPr>
          <a:xfrm>
            <a:off x="5084447" y="4775418"/>
            <a:ext cx="1653017" cy="523220"/>
          </a:xfrm>
          <a:prstGeom prst="rect">
            <a:avLst/>
          </a:prstGeom>
          <a:noFill/>
        </p:spPr>
        <p:txBody>
          <a:bodyPr wrap="none" rtlCol="0">
            <a:spAutoFit/>
          </a:bodyPr>
          <a:lstStyle/>
          <a:p>
            <a:r>
              <a:rPr lang="en-US" altLang="zh-CN" sz="2800" b="1" dirty="0">
                <a:latin typeface="Times" pitchFamily="2" charset="0"/>
              </a:rPr>
              <a:t>But why?</a:t>
            </a:r>
            <a:endParaRPr lang="zh-CN" altLang="en-US" sz="2800" b="1" dirty="0">
              <a:latin typeface="Times" pitchFamily="2" charset="0"/>
            </a:endParaRPr>
          </a:p>
        </p:txBody>
      </p:sp>
      <p:sp>
        <p:nvSpPr>
          <p:cNvPr id="7" name="文本框 6">
            <a:extLst>
              <a:ext uri="{FF2B5EF4-FFF2-40B4-BE49-F238E27FC236}">
                <a16:creationId xmlns:a16="http://schemas.microsoft.com/office/drawing/2014/main" id="{0BDBDDBA-1849-4602-93D3-487E9BA20D9F}"/>
              </a:ext>
            </a:extLst>
          </p:cNvPr>
          <p:cNvSpPr txBox="1"/>
          <p:nvPr/>
        </p:nvSpPr>
        <p:spPr>
          <a:xfrm>
            <a:off x="7010879" y="2147791"/>
            <a:ext cx="4954555" cy="2646878"/>
          </a:xfrm>
          <a:prstGeom prst="rect">
            <a:avLst/>
          </a:prstGeom>
          <a:noFill/>
        </p:spPr>
        <p:txBody>
          <a:bodyPr wrap="square" rtlCol="0">
            <a:spAutoFit/>
          </a:bodyPr>
          <a:lstStyle/>
          <a:p>
            <a:r>
              <a:rPr lang="en-US" altLang="zh-CN" sz="2800" b="1" dirty="0">
                <a:latin typeface="Times" pitchFamily="2" charset="0"/>
              </a:rPr>
              <a:t>Original model</a:t>
            </a:r>
          </a:p>
          <a:p>
            <a:r>
              <a:rPr lang="en-US" altLang="zh-CN" sz="2400" dirty="0">
                <a:latin typeface="Times" pitchFamily="2" charset="0"/>
              </a:rPr>
              <a:t>Ambiguity model</a:t>
            </a:r>
          </a:p>
          <a:p>
            <a:endParaRPr lang="en-US" altLang="zh-CN" sz="2400" dirty="0">
              <a:latin typeface="Times" pitchFamily="2" charset="0"/>
            </a:endParaRPr>
          </a:p>
          <a:p>
            <a:endParaRPr lang="en-US" altLang="zh-CN" sz="2400" dirty="0">
              <a:latin typeface="Times" pitchFamily="2" charset="0"/>
            </a:endParaRPr>
          </a:p>
          <a:p>
            <a:r>
              <a:rPr lang="en-US" altLang="zh-CN" sz="2400" b="1" dirty="0" err="1">
                <a:solidFill>
                  <a:srgbClr val="C00000"/>
                </a:solidFill>
                <a:latin typeface="Times" pitchFamily="2" charset="0"/>
              </a:rPr>
              <a:t>Mutiple</a:t>
            </a:r>
            <a:r>
              <a:rPr lang="en-US" altLang="zh-CN" sz="2400" dirty="0">
                <a:solidFill>
                  <a:srgbClr val="C00000"/>
                </a:solidFill>
                <a:latin typeface="Times" pitchFamily="2" charset="0"/>
              </a:rPr>
              <a:t> </a:t>
            </a:r>
            <a:r>
              <a:rPr lang="en-US" altLang="zh-CN" sz="2400" dirty="0">
                <a:latin typeface="Times" pitchFamily="2" charset="0"/>
              </a:rPr>
              <a:t>q-table for multiple reward functions</a:t>
            </a:r>
          </a:p>
          <a:p>
            <a:endParaRPr lang="zh-CN" altLang="en-US" dirty="0">
              <a:latin typeface="Times" pitchFamily="2" charset="0"/>
            </a:endParaRPr>
          </a:p>
        </p:txBody>
      </p:sp>
      <p:sp>
        <p:nvSpPr>
          <p:cNvPr id="8" name="文本框 7">
            <a:extLst>
              <a:ext uri="{FF2B5EF4-FFF2-40B4-BE49-F238E27FC236}">
                <a16:creationId xmlns:a16="http://schemas.microsoft.com/office/drawing/2014/main" id="{0C747F30-55C0-204F-A9F2-3E3EEBDAEE94}"/>
              </a:ext>
            </a:extLst>
          </p:cNvPr>
          <p:cNvSpPr txBox="1"/>
          <p:nvPr/>
        </p:nvSpPr>
        <p:spPr>
          <a:xfrm>
            <a:off x="0" y="6439540"/>
            <a:ext cx="2421228" cy="369332"/>
          </a:xfrm>
          <a:prstGeom prst="rect">
            <a:avLst/>
          </a:prstGeom>
          <a:noFill/>
          <a:ln w="28575">
            <a:solidFill>
              <a:schemeClr val="tx1"/>
            </a:solidFill>
          </a:ln>
        </p:spPr>
        <p:txBody>
          <a:bodyPr wrap="square" rtlCol="0">
            <a:spAutoFit/>
          </a:bodyPr>
          <a:lstStyle/>
          <a:p>
            <a:r>
              <a:rPr kumimoji="1" lang="en-US" altLang="zh-CN" dirty="0"/>
              <a:t>Project Introduction</a:t>
            </a:r>
            <a:endParaRPr kumimoji="1" lang="zh-CN" altLang="en-US" dirty="0"/>
          </a:p>
        </p:txBody>
      </p:sp>
    </p:spTree>
    <p:extLst>
      <p:ext uri="{BB962C8B-B14F-4D97-AF65-F5344CB8AC3E}">
        <p14:creationId xmlns:p14="http://schemas.microsoft.com/office/powerpoint/2010/main" val="214612726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Our Direction and Models"/>
          <p:cNvSpPr txBox="1">
            <a:spLocks noGrp="1"/>
          </p:cNvSpPr>
          <p:nvPr>
            <p:ph type="title"/>
          </p:nvPr>
        </p:nvSpPr>
        <p:spPr>
          <a:xfrm>
            <a:off x="-1027444" y="524075"/>
            <a:ext cx="10515600" cy="1325563"/>
          </a:xfrm>
          <a:prstGeom prst="rect">
            <a:avLst/>
          </a:prstGeom>
        </p:spPr>
        <p:txBody>
          <a:bodyPr>
            <a:normAutofit/>
          </a:bodyPr>
          <a:lstStyle>
            <a:lvl1pPr defTabSz="531622">
              <a:defRPr sz="7200"/>
            </a:lvl1pPr>
          </a:lstStyle>
          <a:p>
            <a:pPr algn="ctr"/>
            <a:r>
              <a:rPr sz="4400" dirty="0">
                <a:latin typeface="Times" pitchFamily="2" charset="0"/>
              </a:rPr>
              <a:t>Our Direction</a:t>
            </a:r>
            <a:r>
              <a:rPr lang="en-US" altLang="zh-CN" sz="4400" dirty="0">
                <a:latin typeface="Times" pitchFamily="2" charset="0"/>
              </a:rPr>
              <a:t>s</a:t>
            </a:r>
            <a:r>
              <a:rPr sz="4400" dirty="0">
                <a:latin typeface="Times" pitchFamily="2" charset="0"/>
              </a:rPr>
              <a:t> and Models</a:t>
            </a:r>
          </a:p>
        </p:txBody>
      </p:sp>
      <p:sp>
        <p:nvSpPr>
          <p:cNvPr id="3" name="文本框 2">
            <a:extLst>
              <a:ext uri="{FF2B5EF4-FFF2-40B4-BE49-F238E27FC236}">
                <a16:creationId xmlns:a16="http://schemas.microsoft.com/office/drawing/2014/main" id="{DC86BB88-E63A-41BD-88BA-34FA905C0D46}"/>
              </a:ext>
            </a:extLst>
          </p:cNvPr>
          <p:cNvSpPr txBox="1"/>
          <p:nvPr/>
        </p:nvSpPr>
        <p:spPr>
          <a:xfrm>
            <a:off x="1009740" y="2147791"/>
            <a:ext cx="4274975" cy="2369880"/>
          </a:xfrm>
          <a:prstGeom prst="rect">
            <a:avLst/>
          </a:prstGeom>
          <a:noFill/>
        </p:spPr>
        <p:txBody>
          <a:bodyPr wrap="square" rtlCol="0">
            <a:spAutoFit/>
          </a:bodyPr>
          <a:lstStyle/>
          <a:p>
            <a:r>
              <a:rPr lang="en-US" altLang="zh-CN" sz="2800" b="1" dirty="0">
                <a:latin typeface="Times" pitchFamily="2" charset="0"/>
              </a:rPr>
              <a:t>Our models</a:t>
            </a:r>
          </a:p>
          <a:p>
            <a:pPr marL="342900" indent="-342900">
              <a:buAutoNum type="arabicPeriod"/>
            </a:pPr>
            <a:r>
              <a:rPr lang="en-US" altLang="zh-CN" sz="2400" dirty="0">
                <a:latin typeface="Times" pitchFamily="2" charset="0"/>
              </a:rPr>
              <a:t>Heuristic Model  </a:t>
            </a:r>
          </a:p>
          <a:p>
            <a:pPr marL="342900" indent="-342900">
              <a:buAutoNum type="arabicPeriod"/>
            </a:pPr>
            <a:r>
              <a:rPr lang="en-US" altLang="zh-CN" sz="2400" dirty="0">
                <a:latin typeface="Times" pitchFamily="2" charset="0"/>
              </a:rPr>
              <a:t>Entropy Model</a:t>
            </a:r>
          </a:p>
          <a:p>
            <a:endParaRPr lang="en-US" altLang="zh-CN" sz="2400" b="1" dirty="0">
              <a:latin typeface="Times" pitchFamily="2" charset="0"/>
            </a:endParaRPr>
          </a:p>
          <a:p>
            <a:r>
              <a:rPr lang="en-US" altLang="zh-CN" sz="2400" b="1" dirty="0">
                <a:solidFill>
                  <a:srgbClr val="C00000"/>
                </a:solidFill>
                <a:latin typeface="Times" pitchFamily="2" charset="0"/>
              </a:rPr>
              <a:t>One </a:t>
            </a:r>
            <a:r>
              <a:rPr lang="en-US" altLang="zh-CN" sz="2400" dirty="0">
                <a:latin typeface="Times" pitchFamily="2" charset="0"/>
              </a:rPr>
              <a:t>q-table for multiple reward functions</a:t>
            </a:r>
            <a:endParaRPr lang="zh-CN" altLang="en-US" sz="2400" dirty="0">
              <a:latin typeface="Times" pitchFamily="2" charset="0"/>
            </a:endParaRPr>
          </a:p>
        </p:txBody>
      </p:sp>
      <p:sp>
        <p:nvSpPr>
          <p:cNvPr id="5" name="文本框 4">
            <a:extLst>
              <a:ext uri="{FF2B5EF4-FFF2-40B4-BE49-F238E27FC236}">
                <a16:creationId xmlns:a16="http://schemas.microsoft.com/office/drawing/2014/main" id="{F1C4AC28-6321-4201-88B1-0E213529DEC4}"/>
              </a:ext>
            </a:extLst>
          </p:cNvPr>
          <p:cNvSpPr txBox="1"/>
          <p:nvPr/>
        </p:nvSpPr>
        <p:spPr>
          <a:xfrm>
            <a:off x="5727950" y="2844225"/>
            <a:ext cx="736099" cy="584775"/>
          </a:xfrm>
          <a:prstGeom prst="rect">
            <a:avLst/>
          </a:prstGeom>
          <a:noFill/>
        </p:spPr>
        <p:txBody>
          <a:bodyPr wrap="none" rtlCol="0">
            <a:spAutoFit/>
          </a:bodyPr>
          <a:lstStyle/>
          <a:p>
            <a:r>
              <a:rPr lang="en-US" altLang="zh-CN" sz="3200" b="1" i="1" dirty="0">
                <a:latin typeface="Times" pitchFamily="2" charset="0"/>
              </a:rPr>
              <a:t>V.S</a:t>
            </a:r>
            <a:endParaRPr lang="zh-CN" altLang="en-US" sz="3200" b="1" i="1" dirty="0">
              <a:latin typeface="Times" pitchFamily="2" charset="0"/>
            </a:endParaRPr>
          </a:p>
        </p:txBody>
      </p:sp>
      <p:sp>
        <p:nvSpPr>
          <p:cNvPr id="6" name="文本框 5">
            <a:extLst>
              <a:ext uri="{FF2B5EF4-FFF2-40B4-BE49-F238E27FC236}">
                <a16:creationId xmlns:a16="http://schemas.microsoft.com/office/drawing/2014/main" id="{AC2FAC0C-2907-4B1B-A33C-80477709B57E}"/>
              </a:ext>
            </a:extLst>
          </p:cNvPr>
          <p:cNvSpPr txBox="1"/>
          <p:nvPr/>
        </p:nvSpPr>
        <p:spPr>
          <a:xfrm>
            <a:off x="5084447" y="4775418"/>
            <a:ext cx="1653017" cy="523220"/>
          </a:xfrm>
          <a:prstGeom prst="rect">
            <a:avLst/>
          </a:prstGeom>
          <a:noFill/>
        </p:spPr>
        <p:txBody>
          <a:bodyPr wrap="none" rtlCol="0">
            <a:spAutoFit/>
          </a:bodyPr>
          <a:lstStyle/>
          <a:p>
            <a:r>
              <a:rPr lang="en-US" altLang="zh-CN" sz="2800" b="1" dirty="0">
                <a:latin typeface="Times" pitchFamily="2" charset="0"/>
              </a:rPr>
              <a:t>But why?</a:t>
            </a:r>
            <a:endParaRPr lang="zh-CN" altLang="en-US" sz="2800" b="1" dirty="0">
              <a:latin typeface="Times" pitchFamily="2" charset="0"/>
            </a:endParaRPr>
          </a:p>
        </p:txBody>
      </p:sp>
      <p:sp>
        <p:nvSpPr>
          <p:cNvPr id="7" name="文本框 6">
            <a:extLst>
              <a:ext uri="{FF2B5EF4-FFF2-40B4-BE49-F238E27FC236}">
                <a16:creationId xmlns:a16="http://schemas.microsoft.com/office/drawing/2014/main" id="{0BDBDDBA-1849-4602-93D3-487E9BA20D9F}"/>
              </a:ext>
            </a:extLst>
          </p:cNvPr>
          <p:cNvSpPr txBox="1"/>
          <p:nvPr/>
        </p:nvSpPr>
        <p:spPr>
          <a:xfrm>
            <a:off x="7010879" y="2147791"/>
            <a:ext cx="4954555" cy="2646878"/>
          </a:xfrm>
          <a:prstGeom prst="rect">
            <a:avLst/>
          </a:prstGeom>
          <a:noFill/>
        </p:spPr>
        <p:txBody>
          <a:bodyPr wrap="square" rtlCol="0">
            <a:spAutoFit/>
          </a:bodyPr>
          <a:lstStyle/>
          <a:p>
            <a:r>
              <a:rPr lang="en-US" altLang="zh-CN" sz="2800" b="1" dirty="0">
                <a:latin typeface="Times" pitchFamily="2" charset="0"/>
              </a:rPr>
              <a:t>Original model</a:t>
            </a:r>
          </a:p>
          <a:p>
            <a:r>
              <a:rPr lang="en-US" altLang="zh-CN" sz="2400" dirty="0">
                <a:latin typeface="Times" pitchFamily="2" charset="0"/>
              </a:rPr>
              <a:t>Ambiguity model</a:t>
            </a:r>
          </a:p>
          <a:p>
            <a:endParaRPr lang="en-US" altLang="zh-CN" sz="2400" dirty="0">
              <a:latin typeface="Times" pitchFamily="2" charset="0"/>
            </a:endParaRPr>
          </a:p>
          <a:p>
            <a:endParaRPr lang="en-US" altLang="zh-CN" sz="2400" dirty="0">
              <a:latin typeface="Times" pitchFamily="2" charset="0"/>
            </a:endParaRPr>
          </a:p>
          <a:p>
            <a:r>
              <a:rPr lang="en-US" altLang="zh-CN" sz="2400" b="1" dirty="0" err="1">
                <a:solidFill>
                  <a:srgbClr val="C00000"/>
                </a:solidFill>
                <a:latin typeface="Times" pitchFamily="2" charset="0"/>
              </a:rPr>
              <a:t>Mutiple</a:t>
            </a:r>
            <a:r>
              <a:rPr lang="en-US" altLang="zh-CN" sz="2400" dirty="0">
                <a:solidFill>
                  <a:srgbClr val="C00000"/>
                </a:solidFill>
                <a:latin typeface="Times" pitchFamily="2" charset="0"/>
              </a:rPr>
              <a:t> </a:t>
            </a:r>
            <a:r>
              <a:rPr lang="en-US" altLang="zh-CN" sz="2400" dirty="0">
                <a:latin typeface="Times" pitchFamily="2" charset="0"/>
              </a:rPr>
              <a:t>q-table for multiple reward functions</a:t>
            </a:r>
          </a:p>
          <a:p>
            <a:endParaRPr lang="zh-CN" altLang="en-US" dirty="0">
              <a:latin typeface="Times" pitchFamily="2" charset="0"/>
            </a:endParaRPr>
          </a:p>
        </p:txBody>
      </p:sp>
      <p:sp>
        <p:nvSpPr>
          <p:cNvPr id="8" name="文本框 7">
            <a:extLst>
              <a:ext uri="{FF2B5EF4-FFF2-40B4-BE49-F238E27FC236}">
                <a16:creationId xmlns:a16="http://schemas.microsoft.com/office/drawing/2014/main" id="{0C747F30-55C0-204F-A9F2-3E3EEBDAEE94}"/>
              </a:ext>
            </a:extLst>
          </p:cNvPr>
          <p:cNvSpPr txBox="1"/>
          <p:nvPr/>
        </p:nvSpPr>
        <p:spPr>
          <a:xfrm>
            <a:off x="0" y="6439540"/>
            <a:ext cx="2421228" cy="369332"/>
          </a:xfrm>
          <a:prstGeom prst="rect">
            <a:avLst/>
          </a:prstGeom>
          <a:noFill/>
          <a:ln w="28575">
            <a:solidFill>
              <a:schemeClr val="tx1"/>
            </a:solidFill>
          </a:ln>
        </p:spPr>
        <p:txBody>
          <a:bodyPr wrap="square" rtlCol="0">
            <a:spAutoFit/>
          </a:bodyPr>
          <a:lstStyle/>
          <a:p>
            <a:r>
              <a:rPr kumimoji="1" lang="en-US" altLang="zh-CN" dirty="0"/>
              <a:t>Project Introduction</a:t>
            </a:r>
            <a:endParaRPr kumimoji="1" lang="zh-CN" altLang="en-US" dirty="0"/>
          </a:p>
        </p:txBody>
      </p:sp>
      <p:sp>
        <p:nvSpPr>
          <p:cNvPr id="9" name="文本框 8">
            <a:extLst>
              <a:ext uri="{FF2B5EF4-FFF2-40B4-BE49-F238E27FC236}">
                <a16:creationId xmlns:a16="http://schemas.microsoft.com/office/drawing/2014/main" id="{A8CD3101-0B2B-C545-9485-71FAB1A6A3C0}"/>
              </a:ext>
            </a:extLst>
          </p:cNvPr>
          <p:cNvSpPr txBox="1"/>
          <p:nvPr/>
        </p:nvSpPr>
        <p:spPr>
          <a:xfrm>
            <a:off x="1210614" y="5310090"/>
            <a:ext cx="10752495" cy="830997"/>
          </a:xfrm>
          <a:prstGeom prst="rect">
            <a:avLst/>
          </a:prstGeom>
          <a:noFill/>
        </p:spPr>
        <p:txBody>
          <a:bodyPr wrap="none" rtlCol="0">
            <a:spAutoFit/>
          </a:bodyPr>
          <a:lstStyle/>
          <a:p>
            <a:r>
              <a:rPr lang="en-US" altLang="zh-CN" sz="2400" dirty="0">
                <a:latin typeface="Times" pitchFamily="2" charset="0"/>
                <a:cs typeface="New Peninim MT" pitchFamily="2" charset="-79"/>
              </a:rPr>
              <a:t>1. Less time complexity. Especially when there are many possible goals(bogus goals).</a:t>
            </a:r>
          </a:p>
          <a:p>
            <a:r>
              <a:rPr lang="en-US" altLang="zh-CN" sz="2400" dirty="0">
                <a:latin typeface="Times" pitchFamily="2" charset="0"/>
                <a:cs typeface="New Peninim MT" pitchFamily="2" charset="-79"/>
              </a:rPr>
              <a:t>2. Less information thus lower possibility of leakage</a:t>
            </a:r>
          </a:p>
        </p:txBody>
      </p:sp>
    </p:spTree>
    <p:extLst>
      <p:ext uri="{BB962C8B-B14F-4D97-AF65-F5344CB8AC3E}">
        <p14:creationId xmlns:p14="http://schemas.microsoft.com/office/powerpoint/2010/main" val="359256085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Model 1: Heuristic"/>
          <p:cNvSpPr txBox="1">
            <a:spLocks noGrp="1"/>
          </p:cNvSpPr>
          <p:nvPr>
            <p:ph type="title"/>
          </p:nvPr>
        </p:nvSpPr>
        <p:spPr>
          <a:prstGeom prst="rect">
            <a:avLst/>
          </a:prstGeom>
        </p:spPr>
        <p:txBody>
          <a:bodyPr/>
          <a:lstStyle/>
          <a:p>
            <a:r>
              <a:rPr dirty="0">
                <a:latin typeface="Times" pitchFamily="2" charset="0"/>
              </a:rPr>
              <a:t>Model 1: Heuristic</a:t>
            </a:r>
            <a:r>
              <a:rPr lang="en-US" altLang="zh-CN" dirty="0">
                <a:latin typeface="Times" pitchFamily="2" charset="0"/>
              </a:rPr>
              <a:t> Model</a:t>
            </a:r>
            <a:endParaRPr dirty="0">
              <a:latin typeface="Times" pitchFamily="2" charset="0"/>
            </a:endParaRPr>
          </a:p>
        </p:txBody>
      </p:sp>
      <p:sp>
        <p:nvSpPr>
          <p:cNvPr id="129" name="Designing a reward structure that leads an AI away from the optimal policy can be seen as a form of deception……"/>
          <p:cNvSpPr txBox="1">
            <a:spLocks noGrp="1"/>
          </p:cNvSpPr>
          <p:nvPr>
            <p:ph type="body" idx="1"/>
          </p:nvPr>
        </p:nvSpPr>
        <p:spPr>
          <a:prstGeom prst="rect">
            <a:avLst/>
          </a:prstGeom>
        </p:spPr>
        <p:txBody>
          <a:bodyPr>
            <a:normAutofit fontScale="85000" lnSpcReduction="10000"/>
          </a:bodyPr>
          <a:lstStyle/>
          <a:p>
            <a:pPr marL="0" indent="0" defTabSz="260380">
              <a:lnSpc>
                <a:spcPts val="2953"/>
              </a:lnSpc>
              <a:spcBef>
                <a:spcPts val="633"/>
              </a:spcBef>
              <a:buNone/>
              <a:defRPr sz="2592">
                <a:latin typeface="Times"/>
                <a:ea typeface="Times"/>
                <a:cs typeface="Times"/>
                <a:sym typeface="Times"/>
              </a:defRPr>
            </a:pPr>
            <a:r>
              <a:rPr dirty="0"/>
              <a:t>“Designing a reward structure that leads an AI away from the optimal policy can be seen as a form of deception… ”</a:t>
            </a:r>
          </a:p>
          <a:p>
            <a:pPr marL="0" indent="0" defTabSz="260380">
              <a:lnSpc>
                <a:spcPts val="2953"/>
              </a:lnSpc>
              <a:spcBef>
                <a:spcPts val="633"/>
              </a:spcBef>
              <a:buNone/>
              <a:defRPr sz="2592">
                <a:latin typeface="Times"/>
                <a:ea typeface="Times"/>
                <a:cs typeface="Times"/>
                <a:sym typeface="Times"/>
              </a:defRPr>
            </a:pPr>
            <a:endParaRPr dirty="0"/>
          </a:p>
          <a:p>
            <a:pPr marL="0" indent="0" defTabSz="260380">
              <a:lnSpc>
                <a:spcPts val="2953"/>
              </a:lnSpc>
              <a:spcBef>
                <a:spcPts val="633"/>
              </a:spcBef>
              <a:buNone/>
              <a:defRPr sz="2592">
                <a:latin typeface="Times"/>
                <a:ea typeface="Times"/>
                <a:cs typeface="Times"/>
                <a:sym typeface="Times"/>
              </a:defRPr>
            </a:pPr>
            <a:r>
              <a:rPr dirty="0"/>
              <a:t>“If we see the reward function as a heuristic function approximating the (inverse) distance from a globally optimal policy, a deceptive reward function is an inadmissible heuristic.”</a:t>
            </a:r>
          </a:p>
          <a:p>
            <a:pPr marL="0" indent="0" defTabSz="260380">
              <a:lnSpc>
                <a:spcPts val="2953"/>
              </a:lnSpc>
              <a:spcBef>
                <a:spcPts val="633"/>
              </a:spcBef>
              <a:buNone/>
              <a:defRPr sz="2592">
                <a:latin typeface="Times"/>
                <a:ea typeface="Times"/>
                <a:cs typeface="Times"/>
                <a:sym typeface="Times"/>
              </a:defRPr>
            </a:pPr>
            <a:endParaRPr dirty="0"/>
          </a:p>
          <a:p>
            <a:pPr marL="0" indent="0" defTabSz="260380">
              <a:lnSpc>
                <a:spcPts val="2953"/>
              </a:lnSpc>
              <a:spcBef>
                <a:spcPts val="633"/>
              </a:spcBef>
              <a:buNone/>
              <a:defRPr sz="2592">
                <a:latin typeface="Times"/>
                <a:ea typeface="Times"/>
                <a:cs typeface="Times"/>
                <a:sym typeface="Times"/>
              </a:defRPr>
            </a:pPr>
            <a:r>
              <a:rPr dirty="0"/>
              <a:t> —Anderson, et al, 2018</a:t>
            </a:r>
          </a:p>
          <a:p>
            <a:pPr marL="0" indent="0" defTabSz="260380">
              <a:lnSpc>
                <a:spcPts val="2953"/>
              </a:lnSpc>
              <a:spcBef>
                <a:spcPts val="633"/>
              </a:spcBef>
              <a:buNone/>
              <a:defRPr sz="2592">
                <a:latin typeface="Times"/>
                <a:ea typeface="Times"/>
                <a:cs typeface="Times"/>
                <a:sym typeface="Times"/>
              </a:defRPr>
            </a:pPr>
            <a:endParaRPr dirty="0"/>
          </a:p>
          <a:p>
            <a:pPr marL="0" indent="0" defTabSz="260380">
              <a:lnSpc>
                <a:spcPts val="2953"/>
              </a:lnSpc>
              <a:spcBef>
                <a:spcPts val="633"/>
              </a:spcBef>
              <a:buNone/>
              <a:defRPr sz="2592">
                <a:latin typeface="Times"/>
                <a:ea typeface="Times"/>
                <a:cs typeface="Times"/>
                <a:sym typeface="Times"/>
              </a:defRPr>
            </a:pPr>
            <a:r>
              <a:rPr dirty="0"/>
              <a:t>Example: Super Mario</a:t>
            </a:r>
          </a:p>
        </p:txBody>
      </p:sp>
      <p:sp>
        <p:nvSpPr>
          <p:cNvPr id="4" name="文本框 3">
            <a:extLst>
              <a:ext uri="{FF2B5EF4-FFF2-40B4-BE49-F238E27FC236}">
                <a16:creationId xmlns:a16="http://schemas.microsoft.com/office/drawing/2014/main" id="{00CD495D-A4EB-914D-B714-91841CB49AB7}"/>
              </a:ext>
            </a:extLst>
          </p:cNvPr>
          <p:cNvSpPr txBox="1"/>
          <p:nvPr/>
        </p:nvSpPr>
        <p:spPr>
          <a:xfrm>
            <a:off x="0" y="6439540"/>
            <a:ext cx="1352282" cy="369332"/>
          </a:xfrm>
          <a:prstGeom prst="rect">
            <a:avLst/>
          </a:prstGeom>
          <a:noFill/>
          <a:ln w="28575">
            <a:solidFill>
              <a:schemeClr val="tx1"/>
            </a:solidFill>
          </a:ln>
        </p:spPr>
        <p:txBody>
          <a:bodyPr wrap="square" rtlCol="0">
            <a:spAutoFit/>
          </a:bodyPr>
          <a:lstStyle/>
          <a:p>
            <a:r>
              <a:rPr kumimoji="1" lang="en-US" altLang="zh-CN" dirty="0"/>
              <a:t>Methods</a:t>
            </a:r>
            <a:endParaRPr kumimoji="1" lang="zh-CN" altLang="en-US" dirty="0"/>
          </a:p>
        </p:txBody>
      </p:sp>
    </p:spTree>
    <p:extLst>
      <p:ext uri="{BB962C8B-B14F-4D97-AF65-F5344CB8AC3E}">
        <p14:creationId xmlns:p14="http://schemas.microsoft.com/office/powerpoint/2010/main" val="306199530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Model 1: Heuristic"/>
          <p:cNvSpPr txBox="1">
            <a:spLocks noGrp="1"/>
          </p:cNvSpPr>
          <p:nvPr>
            <p:ph type="title"/>
          </p:nvPr>
        </p:nvSpPr>
        <p:spPr>
          <a:prstGeom prst="rect">
            <a:avLst/>
          </a:prstGeom>
        </p:spPr>
        <p:txBody>
          <a:bodyPr/>
          <a:lstStyle/>
          <a:p>
            <a:r>
              <a:rPr dirty="0">
                <a:latin typeface="Times" pitchFamily="2" charset="0"/>
              </a:rPr>
              <a:t>Model 1: Heuristic</a:t>
            </a:r>
            <a:r>
              <a:rPr lang="en-US" altLang="zh-CN" dirty="0">
                <a:latin typeface="Times" pitchFamily="2" charset="0"/>
              </a:rPr>
              <a:t> Model</a:t>
            </a:r>
            <a:endParaRPr dirty="0">
              <a:latin typeface="Times" pitchFamily="2" charset="0"/>
            </a:endParaRPr>
          </a:p>
        </p:txBody>
      </p:sp>
      <p:sp>
        <p:nvSpPr>
          <p:cNvPr id="132" name="How to make sure we can still reach to our destination, not just being so totally irrational?…"/>
          <p:cNvSpPr txBox="1">
            <a:spLocks noGrp="1"/>
          </p:cNvSpPr>
          <p:nvPr>
            <p:ph type="body" idx="1"/>
          </p:nvPr>
        </p:nvSpPr>
        <p:spPr>
          <a:xfrm>
            <a:off x="715658" y="1690688"/>
            <a:ext cx="11058331" cy="2741464"/>
          </a:xfrm>
          <a:prstGeom prst="rect">
            <a:avLst/>
          </a:prstGeom>
        </p:spPr>
        <p:txBody>
          <a:bodyPr>
            <a:normAutofit/>
          </a:bodyPr>
          <a:lstStyle/>
          <a:p>
            <a:pPr marL="0" indent="0">
              <a:buNone/>
            </a:pPr>
            <a:r>
              <a:rPr lang="en-US" altLang="zh-CN" b="1" dirty="0">
                <a:latin typeface="Times" pitchFamily="2" charset="0"/>
              </a:rPr>
              <a:t>Problem:</a:t>
            </a:r>
          </a:p>
          <a:p>
            <a:pPr marL="0" indent="0">
              <a:lnSpc>
                <a:spcPct val="150000"/>
              </a:lnSpc>
              <a:buNone/>
            </a:pPr>
            <a:r>
              <a:rPr dirty="0">
                <a:latin typeface="Times" pitchFamily="2" charset="0"/>
              </a:rPr>
              <a:t>How to make sure </a:t>
            </a:r>
            <a:r>
              <a:rPr lang="en-US" dirty="0">
                <a:latin typeface="Times" pitchFamily="2" charset="0"/>
              </a:rPr>
              <a:t>to </a:t>
            </a:r>
            <a:r>
              <a:rPr dirty="0">
                <a:latin typeface="Times" pitchFamily="2" charset="0"/>
              </a:rPr>
              <a:t>reach to our destination, not just being</a:t>
            </a:r>
            <a:r>
              <a:rPr lang="zh-CN" altLang="en-US" dirty="0">
                <a:latin typeface="Times" pitchFamily="2" charset="0"/>
              </a:rPr>
              <a:t> </a:t>
            </a:r>
            <a:r>
              <a:rPr dirty="0">
                <a:latin typeface="Times" pitchFamily="2" charset="0"/>
              </a:rPr>
              <a:t>irrational?</a:t>
            </a:r>
            <a:r>
              <a:rPr lang="en-US" altLang="zh-CN" dirty="0">
                <a:latin typeface="Times" pitchFamily="2" charset="0"/>
              </a:rPr>
              <a:t> </a:t>
            </a:r>
          </a:p>
          <a:p>
            <a:pPr marL="0" indent="0">
              <a:lnSpc>
                <a:spcPct val="150000"/>
              </a:lnSpc>
              <a:buNone/>
            </a:pPr>
            <a:r>
              <a:rPr lang="en-US" altLang="zh-CN" b="1" dirty="0">
                <a:latin typeface="Times" pitchFamily="2" charset="0"/>
              </a:rPr>
              <a:t>Answer:</a:t>
            </a:r>
          </a:p>
          <a:p>
            <a:pPr marL="0" indent="0">
              <a:buNone/>
            </a:pPr>
            <a:r>
              <a:rPr dirty="0">
                <a:latin typeface="Times" pitchFamily="2" charset="0"/>
              </a:rPr>
              <a:t>By reward shaping!</a:t>
            </a:r>
          </a:p>
        </p:txBody>
      </p:sp>
      <p:sp>
        <p:nvSpPr>
          <p:cNvPr id="4" name="The key idea is that we add some small additional reward for particular behavior.">
            <a:extLst>
              <a:ext uri="{FF2B5EF4-FFF2-40B4-BE49-F238E27FC236}">
                <a16:creationId xmlns:a16="http://schemas.microsoft.com/office/drawing/2014/main" id="{93E9728B-217D-445A-8A95-85B52B5B7883}"/>
              </a:ext>
            </a:extLst>
          </p:cNvPr>
          <p:cNvSpPr txBox="1">
            <a:spLocks/>
          </p:cNvSpPr>
          <p:nvPr/>
        </p:nvSpPr>
        <p:spPr>
          <a:xfrm>
            <a:off x="676141" y="4432152"/>
            <a:ext cx="9556102" cy="91440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21457">
              <a:lnSpc>
                <a:spcPts val="2109"/>
              </a:lnSpc>
              <a:spcBef>
                <a:spcPts val="844"/>
              </a:spcBef>
              <a:buFont typeface="Arial" panose="020B0604020202020204" pitchFamily="34" charset="0"/>
              <a:buNone/>
              <a:defRPr sz="1300">
                <a:latin typeface="Times"/>
                <a:ea typeface="Times"/>
                <a:cs typeface="Times"/>
                <a:sym typeface="Times"/>
              </a:defRPr>
            </a:pPr>
            <a:endParaRPr lang="en-US" sz="1300" dirty="0">
              <a:latin typeface="Times"/>
              <a:ea typeface="Times"/>
              <a:cs typeface="Times"/>
              <a:sym typeface="Times"/>
            </a:endParaRPr>
          </a:p>
          <a:p>
            <a:pPr marL="0" indent="0" defTabSz="321457">
              <a:lnSpc>
                <a:spcPts val="3726"/>
              </a:lnSpc>
              <a:spcBef>
                <a:spcPts val="844"/>
              </a:spcBef>
              <a:buFont typeface="Arial" panose="020B0604020202020204" pitchFamily="34" charset="0"/>
              <a:buNone/>
              <a:defRPr>
                <a:latin typeface="Times"/>
                <a:ea typeface="Times"/>
                <a:cs typeface="Times"/>
                <a:sym typeface="Times"/>
              </a:defRPr>
            </a:pPr>
            <a:r>
              <a:rPr lang="en-US" b="1" dirty="0">
                <a:latin typeface="Times"/>
                <a:ea typeface="Times"/>
                <a:cs typeface="Times"/>
                <a:sym typeface="Times"/>
              </a:rPr>
              <a:t>The key idea: </a:t>
            </a:r>
            <a:r>
              <a:rPr lang="en-US" dirty="0">
                <a:latin typeface="Times"/>
                <a:ea typeface="Times"/>
                <a:cs typeface="Times"/>
                <a:sym typeface="Times"/>
              </a:rPr>
              <a:t>add additional reward for particular behaviors. </a:t>
            </a:r>
          </a:p>
        </p:txBody>
      </p:sp>
      <p:sp>
        <p:nvSpPr>
          <p:cNvPr id="5" name="文本框 4">
            <a:extLst>
              <a:ext uri="{FF2B5EF4-FFF2-40B4-BE49-F238E27FC236}">
                <a16:creationId xmlns:a16="http://schemas.microsoft.com/office/drawing/2014/main" id="{EB18B9BE-D298-D642-B63F-D38C8176B1C9}"/>
              </a:ext>
            </a:extLst>
          </p:cNvPr>
          <p:cNvSpPr txBox="1"/>
          <p:nvPr/>
        </p:nvSpPr>
        <p:spPr>
          <a:xfrm>
            <a:off x="0" y="6439540"/>
            <a:ext cx="1352282" cy="369332"/>
          </a:xfrm>
          <a:prstGeom prst="rect">
            <a:avLst/>
          </a:prstGeom>
          <a:noFill/>
          <a:ln w="28575">
            <a:solidFill>
              <a:schemeClr val="tx1"/>
            </a:solidFill>
          </a:ln>
        </p:spPr>
        <p:txBody>
          <a:bodyPr wrap="square" rtlCol="0">
            <a:spAutoFit/>
          </a:bodyPr>
          <a:lstStyle/>
          <a:p>
            <a:r>
              <a:rPr kumimoji="1" lang="en-US" altLang="zh-CN" dirty="0"/>
              <a:t>Methods</a:t>
            </a:r>
            <a:endParaRPr kumimoji="1" lang="zh-CN" altLang="en-US" dirty="0"/>
          </a:p>
        </p:txBody>
      </p:sp>
    </p:spTree>
    <p:extLst>
      <p:ext uri="{BB962C8B-B14F-4D97-AF65-F5344CB8AC3E}">
        <p14:creationId xmlns:p14="http://schemas.microsoft.com/office/powerpoint/2010/main" val="182078211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Model 1: Heuristic"/>
          <p:cNvSpPr txBox="1">
            <a:spLocks noGrp="1"/>
          </p:cNvSpPr>
          <p:nvPr>
            <p:ph type="title"/>
          </p:nvPr>
        </p:nvSpPr>
        <p:spPr>
          <a:prstGeom prst="rect">
            <a:avLst/>
          </a:prstGeom>
        </p:spPr>
        <p:txBody>
          <a:bodyPr/>
          <a:lstStyle/>
          <a:p>
            <a:r>
              <a:rPr dirty="0">
                <a:latin typeface="Times" pitchFamily="2" charset="0"/>
              </a:rPr>
              <a:t>Model 1: Heuristic</a:t>
            </a:r>
            <a:r>
              <a:rPr lang="en-US" altLang="zh-CN" dirty="0">
                <a:latin typeface="Times" pitchFamily="2" charset="0"/>
              </a:rPr>
              <a:t> Model</a:t>
            </a:r>
            <a:endParaRPr dirty="0">
              <a:latin typeface="Times" pitchFamily="2" charset="0"/>
            </a:endParaRPr>
          </a:p>
        </p:txBody>
      </p:sp>
      <p:sp>
        <p:nvSpPr>
          <p:cNvPr id="139" name="Our Reward shaping: Add the sum of distances to all fake goals, and then gives it a weight.…"/>
          <p:cNvSpPr txBox="1">
            <a:spLocks noGrp="1"/>
          </p:cNvSpPr>
          <p:nvPr>
            <p:ph type="body" idx="1"/>
          </p:nvPr>
        </p:nvSpPr>
        <p:spPr>
          <a:xfrm>
            <a:off x="838200" y="2222201"/>
            <a:ext cx="10515600" cy="4351338"/>
          </a:xfrm>
          <a:prstGeom prst="rect">
            <a:avLst/>
          </a:prstGeom>
        </p:spPr>
        <p:txBody>
          <a:bodyPr/>
          <a:lstStyle/>
          <a:p>
            <a:pPr marL="160728" indent="-160728" defTabSz="642915">
              <a:spcBef>
                <a:spcPts val="703"/>
              </a:spcBef>
              <a:buSzPct val="100000"/>
              <a:buFont typeface="Arial"/>
              <a:defRPr sz="3300">
                <a:latin typeface="等线"/>
                <a:ea typeface="等线"/>
                <a:cs typeface="等线"/>
                <a:sym typeface="等线"/>
              </a:defRPr>
            </a:pPr>
            <a:endParaRPr dirty="0">
              <a:latin typeface="Times" pitchFamily="2" charset="0"/>
            </a:endParaRPr>
          </a:p>
          <a:p>
            <a:pPr marL="160728" indent="-160728" defTabSz="642915">
              <a:spcBef>
                <a:spcPts val="703"/>
              </a:spcBef>
              <a:buSzPct val="100000"/>
              <a:buFont typeface="Arial"/>
              <a:defRPr sz="3300">
                <a:latin typeface="等线"/>
                <a:ea typeface="等线"/>
                <a:cs typeface="等线"/>
                <a:sym typeface="等线"/>
              </a:defRPr>
            </a:pPr>
            <a:r>
              <a:rPr dirty="0">
                <a:latin typeface="Times" pitchFamily="2" charset="0"/>
              </a:rPr>
              <a:t>Our Reward shaping: Add the sum of distances to all fake goals, and then gives it a weight.</a:t>
            </a:r>
          </a:p>
          <a:p>
            <a:pPr marL="160728" indent="-160728" defTabSz="642915">
              <a:spcBef>
                <a:spcPts val="703"/>
              </a:spcBef>
              <a:buSzPct val="100000"/>
              <a:buFont typeface="Arial"/>
              <a:defRPr sz="3300">
                <a:latin typeface="等线"/>
                <a:ea typeface="等线"/>
                <a:cs typeface="等线"/>
                <a:sym typeface="等线"/>
              </a:defRPr>
            </a:pPr>
            <a:endParaRPr dirty="0">
              <a:latin typeface="Times" pitchFamily="2" charset="0"/>
            </a:endParaRPr>
          </a:p>
          <a:p>
            <a:pPr marL="160728" indent="-160728" defTabSz="642915">
              <a:spcBef>
                <a:spcPts val="703"/>
              </a:spcBef>
              <a:buSzPct val="100000"/>
              <a:buFont typeface="Arial"/>
              <a:defRPr sz="3300">
                <a:latin typeface="等线"/>
                <a:ea typeface="等线"/>
                <a:cs typeface="等线"/>
                <a:sym typeface="等线"/>
              </a:defRPr>
            </a:pPr>
            <a:r>
              <a:rPr dirty="0">
                <a:latin typeface="Times" pitchFamily="2" charset="0"/>
              </a:rPr>
              <a:t>As close as possible to all fake goals to be deceptive</a:t>
            </a:r>
          </a:p>
          <a:p>
            <a:pPr marL="160728" indent="-160728" defTabSz="642915">
              <a:spcBef>
                <a:spcPts val="703"/>
              </a:spcBef>
              <a:buSzPct val="100000"/>
              <a:buFont typeface="Arial"/>
              <a:defRPr sz="3300">
                <a:latin typeface="等线"/>
                <a:ea typeface="等线"/>
                <a:cs typeface="等线"/>
                <a:sym typeface="等线"/>
              </a:defRPr>
            </a:pPr>
            <a:endParaRPr dirty="0">
              <a:latin typeface="Times" pitchFamily="2" charset="0"/>
            </a:endParaRPr>
          </a:p>
          <a:p>
            <a:pPr marL="160728" indent="-160728" defTabSz="642915">
              <a:spcBef>
                <a:spcPts val="703"/>
              </a:spcBef>
              <a:buSzPct val="100000"/>
              <a:buFont typeface="Arial"/>
              <a:defRPr sz="3300">
                <a:latin typeface="等线"/>
                <a:ea typeface="等线"/>
                <a:cs typeface="等线"/>
                <a:sym typeface="等线"/>
              </a:defRPr>
            </a:pPr>
            <a:r>
              <a:rPr dirty="0">
                <a:latin typeface="Times" pitchFamily="2" charset="0"/>
              </a:rPr>
              <a:t>Eventually Reach the goal</a:t>
            </a:r>
          </a:p>
        </p:txBody>
      </p:sp>
      <p:sp>
        <p:nvSpPr>
          <p:cNvPr id="4" name="文本框 3">
            <a:extLst>
              <a:ext uri="{FF2B5EF4-FFF2-40B4-BE49-F238E27FC236}">
                <a16:creationId xmlns:a16="http://schemas.microsoft.com/office/drawing/2014/main" id="{55611060-EFF0-0E4E-B84E-66ADF0D607D8}"/>
              </a:ext>
            </a:extLst>
          </p:cNvPr>
          <p:cNvSpPr txBox="1"/>
          <p:nvPr/>
        </p:nvSpPr>
        <p:spPr>
          <a:xfrm>
            <a:off x="0" y="6439540"/>
            <a:ext cx="1352282" cy="369332"/>
          </a:xfrm>
          <a:prstGeom prst="rect">
            <a:avLst/>
          </a:prstGeom>
          <a:noFill/>
          <a:ln w="28575">
            <a:solidFill>
              <a:schemeClr val="tx1"/>
            </a:solidFill>
          </a:ln>
        </p:spPr>
        <p:txBody>
          <a:bodyPr wrap="square" rtlCol="0">
            <a:spAutoFit/>
          </a:bodyPr>
          <a:lstStyle/>
          <a:p>
            <a:r>
              <a:rPr kumimoji="1" lang="en-US" altLang="zh-CN" dirty="0"/>
              <a:t>Methods</a:t>
            </a:r>
            <a:endParaRPr kumimoji="1" lang="zh-CN" altLang="en-US" dirty="0"/>
          </a:p>
        </p:txBody>
      </p:sp>
      <p:pic>
        <p:nvPicPr>
          <p:cNvPr id="6" name="图片 5" descr="图片 5">
            <a:extLst>
              <a:ext uri="{FF2B5EF4-FFF2-40B4-BE49-F238E27FC236}">
                <a16:creationId xmlns:a16="http://schemas.microsoft.com/office/drawing/2014/main" id="{73F2AF5E-CECE-1E43-BEB2-1441F62B72CC}"/>
              </a:ext>
            </a:extLst>
          </p:cNvPr>
          <p:cNvPicPr>
            <a:picLocks noChangeAspect="1"/>
          </p:cNvPicPr>
          <p:nvPr/>
        </p:nvPicPr>
        <p:blipFill>
          <a:blip r:embed="rId2"/>
          <a:stretch>
            <a:fillRect/>
          </a:stretch>
        </p:blipFill>
        <p:spPr>
          <a:xfrm>
            <a:off x="1352282" y="1642676"/>
            <a:ext cx="8360129" cy="952722"/>
          </a:xfrm>
          <a:prstGeom prst="rect">
            <a:avLst/>
          </a:prstGeom>
          <a:ln w="12700">
            <a:miter lim="400000"/>
          </a:ln>
        </p:spPr>
      </p:pic>
    </p:spTree>
    <p:extLst>
      <p:ext uri="{BB962C8B-B14F-4D97-AF65-F5344CB8AC3E}">
        <p14:creationId xmlns:p14="http://schemas.microsoft.com/office/powerpoint/2010/main" val="382153327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 name="内容占位符 4" descr="内容占位符 4"/>
          <p:cNvPicPr>
            <a:picLocks noChangeAspect="1"/>
          </p:cNvPicPr>
          <p:nvPr/>
        </p:nvPicPr>
        <p:blipFill rotWithShape="1">
          <a:blip r:embed="rId2"/>
          <a:srcRect t="13225" r="15802" b="699"/>
          <a:stretch/>
        </p:blipFill>
        <p:spPr>
          <a:xfrm>
            <a:off x="1422055" y="2546696"/>
            <a:ext cx="2520000" cy="2488477"/>
          </a:xfrm>
          <a:prstGeom prst="rect">
            <a:avLst/>
          </a:prstGeom>
          <a:ln w="12700">
            <a:miter lim="400000"/>
          </a:ln>
        </p:spPr>
      </p:pic>
      <p:pic>
        <p:nvPicPr>
          <p:cNvPr id="144" name="图片 6" descr="图片 6"/>
          <p:cNvPicPr>
            <a:picLocks noChangeAspect="1"/>
          </p:cNvPicPr>
          <p:nvPr/>
        </p:nvPicPr>
        <p:blipFill rotWithShape="1">
          <a:blip r:embed="rId3"/>
          <a:srcRect t="12931" r="19165"/>
          <a:stretch/>
        </p:blipFill>
        <p:spPr>
          <a:xfrm>
            <a:off x="8249945" y="2546697"/>
            <a:ext cx="2520001" cy="2524446"/>
          </a:xfrm>
          <a:prstGeom prst="rect">
            <a:avLst/>
          </a:prstGeom>
          <a:ln w="12700">
            <a:miter lim="400000"/>
          </a:ln>
        </p:spPr>
      </p:pic>
      <p:pic>
        <p:nvPicPr>
          <p:cNvPr id="145" name="图片 8" descr="图片 8"/>
          <p:cNvPicPr>
            <a:picLocks noChangeAspect="1"/>
          </p:cNvPicPr>
          <p:nvPr/>
        </p:nvPicPr>
        <p:blipFill rotWithShape="1">
          <a:blip r:embed="rId4"/>
          <a:srcRect t="13315" r="18494"/>
          <a:stretch/>
        </p:blipFill>
        <p:spPr>
          <a:xfrm>
            <a:off x="4836000" y="2546696"/>
            <a:ext cx="2520000" cy="2524447"/>
          </a:xfrm>
          <a:prstGeom prst="rect">
            <a:avLst/>
          </a:prstGeom>
          <a:ln w="12700">
            <a:miter lim="400000"/>
          </a:ln>
        </p:spPr>
      </p:pic>
      <p:sp>
        <p:nvSpPr>
          <p:cNvPr id="7" name="文本框 6">
            <a:extLst>
              <a:ext uri="{FF2B5EF4-FFF2-40B4-BE49-F238E27FC236}">
                <a16:creationId xmlns:a16="http://schemas.microsoft.com/office/drawing/2014/main" id="{6A2E31C3-EA5A-4CC5-A141-25AE4B080C71}"/>
              </a:ext>
            </a:extLst>
          </p:cNvPr>
          <p:cNvSpPr txBox="1"/>
          <p:nvPr/>
        </p:nvSpPr>
        <p:spPr>
          <a:xfrm>
            <a:off x="880097" y="655129"/>
            <a:ext cx="7593489" cy="769441"/>
          </a:xfrm>
          <a:prstGeom prst="rect">
            <a:avLst/>
          </a:prstGeom>
          <a:noFill/>
        </p:spPr>
        <p:txBody>
          <a:bodyPr wrap="none" rtlCol="0">
            <a:spAutoFit/>
          </a:bodyPr>
          <a:lstStyle/>
          <a:p>
            <a:r>
              <a:rPr lang="en-US" altLang="zh-CN" sz="4400" dirty="0">
                <a:latin typeface="Times New Roman" panose="02020603050405020304" pitchFamily="18" charset="0"/>
                <a:cs typeface="Times New Roman" panose="02020603050405020304" pitchFamily="18" charset="0"/>
              </a:rPr>
              <a:t>Visualization of Heuristic Model</a:t>
            </a:r>
            <a:endParaRPr lang="zh-CN" altLang="en-US" sz="44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ECC696BC-9FDF-9C4F-93E1-F4118A440C65}"/>
              </a:ext>
            </a:extLst>
          </p:cNvPr>
          <p:cNvSpPr txBox="1"/>
          <p:nvPr/>
        </p:nvSpPr>
        <p:spPr>
          <a:xfrm>
            <a:off x="0" y="6439540"/>
            <a:ext cx="1352282" cy="369332"/>
          </a:xfrm>
          <a:prstGeom prst="rect">
            <a:avLst/>
          </a:prstGeom>
          <a:noFill/>
          <a:ln w="28575">
            <a:solidFill>
              <a:schemeClr val="tx1"/>
            </a:solidFill>
          </a:ln>
        </p:spPr>
        <p:txBody>
          <a:bodyPr wrap="square" rtlCol="0">
            <a:spAutoFit/>
          </a:bodyPr>
          <a:lstStyle/>
          <a:p>
            <a:r>
              <a:rPr kumimoji="1" lang="en-US" altLang="zh-CN" dirty="0"/>
              <a:t>Methods</a:t>
            </a:r>
            <a:endParaRPr kumimoji="1" lang="zh-CN" altLang="en-US" dirty="0"/>
          </a:p>
        </p:txBody>
      </p:sp>
    </p:spTree>
    <p:extLst>
      <p:ext uri="{BB962C8B-B14F-4D97-AF65-F5344CB8AC3E}">
        <p14:creationId xmlns:p14="http://schemas.microsoft.com/office/powerpoint/2010/main" val="161429101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hidden="1">
            <a:extLst>
              <a:ext uri="{FF2B5EF4-FFF2-40B4-BE49-F238E27FC236}">
                <a16:creationId xmlns:a16="http://schemas.microsoft.com/office/drawing/2014/main" id="{F01E6D64-7C6D-462F-9368-7E15B8A4BC96}"/>
              </a:ext>
            </a:extLst>
          </p:cNvPr>
          <p:cNvSpPr/>
          <p:nvPr/>
        </p:nvSpPr>
        <p:spPr>
          <a:xfrm>
            <a:off x="712666" y="2446025"/>
            <a:ext cx="4297680" cy="1377696"/>
          </a:xfrm>
          <a:prstGeom prst="rect">
            <a:avLst/>
          </a:prstGeom>
          <a:solidFill>
            <a:srgbClr val="C00000">
              <a:alpha val="10000"/>
            </a:srgbClr>
          </a:solid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EE800375-DE60-488F-81EE-139AB0027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2517" y="148472"/>
            <a:ext cx="6651838" cy="6561056"/>
          </a:xfrm>
          <a:prstGeom prst="rect">
            <a:avLst/>
          </a:prstGeom>
        </p:spPr>
      </p:pic>
      <p:sp>
        <p:nvSpPr>
          <p:cNvPr id="14" name="文本框 13">
            <a:extLst>
              <a:ext uri="{FF2B5EF4-FFF2-40B4-BE49-F238E27FC236}">
                <a16:creationId xmlns:a16="http://schemas.microsoft.com/office/drawing/2014/main" id="{6009D18E-6A29-43F5-8FD4-176E7F0A725A}"/>
              </a:ext>
            </a:extLst>
          </p:cNvPr>
          <p:cNvSpPr txBox="1"/>
          <p:nvPr/>
        </p:nvSpPr>
        <p:spPr>
          <a:xfrm>
            <a:off x="395983" y="2688401"/>
            <a:ext cx="3964682" cy="1569660"/>
          </a:xfrm>
          <a:prstGeom prst="rect">
            <a:avLst/>
          </a:prstGeom>
          <a:noFill/>
        </p:spPr>
        <p:txBody>
          <a:bodyPr wrap="square" rtlCol="0">
            <a:spAutoFit/>
          </a:bodyPr>
          <a:lstStyle/>
          <a:p>
            <a:r>
              <a:rPr lang="en-US" altLang="zh-CN" sz="2400" b="1" dirty="0">
                <a:solidFill>
                  <a:srgbClr val="C00000"/>
                </a:solidFill>
                <a:latin typeface="Times" pitchFamily="2" charset="0"/>
              </a:rPr>
              <a:t>Main Idea</a:t>
            </a:r>
          </a:p>
          <a:p>
            <a:r>
              <a:rPr lang="en-US" altLang="zh-CN" sz="2400" dirty="0">
                <a:latin typeface="Times" pitchFamily="2" charset="0"/>
              </a:rPr>
              <a:t>Find the most </a:t>
            </a:r>
            <a:r>
              <a:rPr lang="en-US" altLang="zh-CN" sz="2400" b="1" dirty="0">
                <a:latin typeface="Times" pitchFamily="2" charset="0"/>
              </a:rPr>
              <a:t>ambiguous</a:t>
            </a:r>
            <a:r>
              <a:rPr lang="en-US" altLang="zh-CN" sz="2400" dirty="0">
                <a:latin typeface="Times" pitchFamily="2" charset="0"/>
              </a:rPr>
              <a:t> move for the current node by calculating the </a:t>
            </a:r>
            <a:r>
              <a:rPr lang="en-US" altLang="zh-CN" sz="2400" b="1" dirty="0">
                <a:latin typeface="Times" pitchFamily="2" charset="0"/>
              </a:rPr>
              <a:t>entropy</a:t>
            </a:r>
            <a:r>
              <a:rPr lang="en-US" altLang="zh-CN" sz="2400" dirty="0">
                <a:latin typeface="Times" pitchFamily="2" charset="0"/>
              </a:rPr>
              <a:t>.</a:t>
            </a:r>
            <a:endParaRPr lang="zh-CN" altLang="en-US" sz="2400" b="1" dirty="0">
              <a:latin typeface="Times" pitchFamily="2" charset="0"/>
            </a:endParaRPr>
          </a:p>
        </p:txBody>
      </p:sp>
      <p:sp>
        <p:nvSpPr>
          <p:cNvPr id="7" name="文本框 6">
            <a:extLst>
              <a:ext uri="{FF2B5EF4-FFF2-40B4-BE49-F238E27FC236}">
                <a16:creationId xmlns:a16="http://schemas.microsoft.com/office/drawing/2014/main" id="{2901DFED-42FA-A847-94CD-21AFD099904F}"/>
              </a:ext>
            </a:extLst>
          </p:cNvPr>
          <p:cNvSpPr txBox="1"/>
          <p:nvPr/>
        </p:nvSpPr>
        <p:spPr>
          <a:xfrm>
            <a:off x="0" y="6439540"/>
            <a:ext cx="1352282" cy="369332"/>
          </a:xfrm>
          <a:prstGeom prst="rect">
            <a:avLst/>
          </a:prstGeom>
          <a:noFill/>
          <a:ln w="28575">
            <a:solidFill>
              <a:schemeClr val="tx1"/>
            </a:solidFill>
          </a:ln>
        </p:spPr>
        <p:txBody>
          <a:bodyPr wrap="square" rtlCol="0">
            <a:spAutoFit/>
          </a:bodyPr>
          <a:lstStyle/>
          <a:p>
            <a:r>
              <a:rPr kumimoji="1" lang="en-US" altLang="zh-CN" dirty="0"/>
              <a:t>Methods</a:t>
            </a:r>
            <a:endParaRPr kumimoji="1" lang="zh-CN" altLang="en-US" dirty="0"/>
          </a:p>
        </p:txBody>
      </p:sp>
      <p:sp>
        <p:nvSpPr>
          <p:cNvPr id="8" name="文本框 7">
            <a:extLst>
              <a:ext uri="{FF2B5EF4-FFF2-40B4-BE49-F238E27FC236}">
                <a16:creationId xmlns:a16="http://schemas.microsoft.com/office/drawing/2014/main" id="{BC7A4803-3AF0-4643-99A8-6354F0E972A0}"/>
              </a:ext>
            </a:extLst>
          </p:cNvPr>
          <p:cNvSpPr txBox="1"/>
          <p:nvPr/>
        </p:nvSpPr>
        <p:spPr>
          <a:xfrm>
            <a:off x="367645" y="285653"/>
            <a:ext cx="3113545" cy="400110"/>
          </a:xfrm>
          <a:prstGeom prst="rect">
            <a:avLst/>
          </a:prstGeom>
          <a:noFill/>
        </p:spPr>
        <p:txBody>
          <a:bodyPr wrap="none" rtlCol="0">
            <a:spAutoFit/>
          </a:bodyPr>
          <a:lstStyle/>
          <a:p>
            <a:r>
              <a:rPr lang="en-US" altLang="zh-CN" sz="2000" b="1" dirty="0">
                <a:latin typeface="Times New Roman" panose="02020603050405020304" pitchFamily="18" charset="0"/>
                <a:cs typeface="Times New Roman" panose="02020603050405020304" pitchFamily="18" charset="0"/>
              </a:rPr>
              <a:t>Model 2:  Entropy Method</a:t>
            </a:r>
            <a:endParaRPr lang="zh-CN"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0052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7230EEAC-3584-4F1F-8633-6F782DBA2386}"/>
              </a:ext>
            </a:extLst>
          </p:cNvPr>
          <p:cNvGrpSpPr/>
          <p:nvPr/>
        </p:nvGrpSpPr>
        <p:grpSpPr>
          <a:xfrm>
            <a:off x="367645" y="285653"/>
            <a:ext cx="5303101" cy="4422161"/>
            <a:chOff x="386499" y="1545996"/>
            <a:chExt cx="5303101" cy="4422161"/>
          </a:xfrm>
        </p:grpSpPr>
        <p:sp>
          <p:nvSpPr>
            <p:cNvPr id="9" name="矩形 8">
              <a:extLst>
                <a:ext uri="{FF2B5EF4-FFF2-40B4-BE49-F238E27FC236}">
                  <a16:creationId xmlns:a16="http://schemas.microsoft.com/office/drawing/2014/main" id="{F01E6D64-7C6D-462F-9368-7E15B8A4BC96}"/>
                </a:ext>
              </a:extLst>
            </p:cNvPr>
            <p:cNvSpPr/>
            <p:nvPr/>
          </p:nvSpPr>
          <p:spPr>
            <a:xfrm>
              <a:off x="731520" y="3706368"/>
              <a:ext cx="4297680" cy="1377696"/>
            </a:xfrm>
            <a:prstGeom prst="rect">
              <a:avLst/>
            </a:prstGeom>
            <a:solidFill>
              <a:srgbClr val="C00000">
                <a:alpha val="10000"/>
              </a:srgbClr>
            </a:solid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903FE7A9-E3FF-4236-A9C4-0816864390CA}"/>
                </a:ext>
              </a:extLst>
            </p:cNvPr>
            <p:cNvSpPr txBox="1"/>
            <p:nvPr/>
          </p:nvSpPr>
          <p:spPr>
            <a:xfrm>
              <a:off x="386499" y="1545996"/>
              <a:ext cx="3113545" cy="400110"/>
            </a:xfrm>
            <a:prstGeom prst="rect">
              <a:avLst/>
            </a:prstGeom>
            <a:noFill/>
          </p:spPr>
          <p:txBody>
            <a:bodyPr wrap="none" rtlCol="0">
              <a:spAutoFit/>
            </a:bodyPr>
            <a:lstStyle/>
            <a:p>
              <a:r>
                <a:rPr lang="en-US" altLang="zh-CN" sz="2000" b="1" dirty="0">
                  <a:latin typeface="Times New Roman" panose="02020603050405020304" pitchFamily="18" charset="0"/>
                  <a:cs typeface="Times New Roman" panose="02020603050405020304" pitchFamily="18" charset="0"/>
                </a:rPr>
                <a:t>Model 2:  Entropy Method</a:t>
              </a:r>
              <a:endParaRPr lang="zh-CN" altLang="en-US" sz="20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455DFFE-319F-4AFF-904F-E03F0F57B3B1}"/>
                    </a:ext>
                  </a:extLst>
                </p:cNvPr>
                <p:cNvSpPr txBox="1"/>
                <p:nvPr/>
              </p:nvSpPr>
              <p:spPr>
                <a:xfrm>
                  <a:off x="386499" y="1997839"/>
                  <a:ext cx="5303101" cy="3970318"/>
                </a:xfrm>
                <a:prstGeom prst="rect">
                  <a:avLst/>
                </a:prstGeom>
                <a:noFill/>
              </p:spPr>
              <p:txBody>
                <a:bodyPr wrap="square" rtlCol="0">
                  <a:spAutoFit/>
                </a:bodyPr>
                <a:lstStyle/>
                <a:p>
                  <a:r>
                    <a:rPr lang="en-US" altLang="zh-CN" b="1">
                      <a:solidFill>
                        <a:srgbClr val="C00000"/>
                      </a:solidFill>
                      <a:latin typeface="Times New Roman" panose="02020603050405020304" pitchFamily="18" charset="0"/>
                      <a:cs typeface="Times New Roman" panose="02020603050405020304" pitchFamily="18" charset="0"/>
                    </a:rPr>
                    <a:t>Pseudo code</a:t>
                  </a:r>
                </a:p>
                <a:p>
                  <a:r>
                    <a:rPr lang="en-US" altLang="zh-CN">
                      <a:latin typeface="Times New Roman" panose="02020603050405020304" pitchFamily="18" charset="0"/>
                      <a:cs typeface="Times New Roman" panose="02020603050405020304" pitchFamily="18" charset="0"/>
                    </a:rPr>
                    <a:t>q-table = self.value_iteration()</a:t>
                  </a:r>
                </a:p>
                <a:p>
                  <a:r>
                    <a:rPr lang="en-US" altLang="zh-CN">
                      <a:latin typeface="Times New Roman" panose="02020603050405020304" pitchFamily="18" charset="0"/>
                      <a:cs typeface="Times New Roman" panose="02020603050405020304" pitchFamily="18" charset="0"/>
                    </a:rPr>
                    <a:t>current node =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𝑁</m:t>
                          </m:r>
                        </m:e>
                        <m:sub>
                          <m:r>
                            <a:rPr lang="en-US" altLang="zh-CN" b="0" i="1" smtClean="0">
                              <a:latin typeface="Cambria Math" panose="02040503050406030204" pitchFamily="18" charset="0"/>
                              <a:cs typeface="Times New Roman" panose="02020603050405020304" pitchFamily="18" charset="0"/>
                            </a:rPr>
                            <m:t>𝑐</m:t>
                          </m:r>
                        </m:sub>
                      </m:sSub>
                    </m:oMath>
                  </a14:m>
                  <a:endParaRPr lang="en-US" altLang="zh-CN">
                    <a:latin typeface="Times New Roman" panose="02020603050405020304" pitchFamily="18" charset="0"/>
                    <a:cs typeface="Times New Roman" panose="02020603050405020304" pitchFamily="18" charset="0"/>
                  </a:endParaRPr>
                </a:p>
                <a:p>
                  <a:r>
                    <a:rPr lang="en-US" altLang="zh-CN">
                      <a:latin typeface="Times New Roman" panose="02020603050405020304" pitchFamily="18" charset="0"/>
                      <a:cs typeface="Times New Roman" panose="02020603050405020304" pitchFamily="18" charset="0"/>
                    </a:rPr>
                    <a:t>path =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𝑁</m:t>
                          </m:r>
                        </m:e>
                        <m:sub>
                          <m:r>
                            <a:rPr lang="en-US" altLang="zh-CN" b="0" i="1" smtClean="0">
                              <a:latin typeface="Cambria Math" panose="02040503050406030204" pitchFamily="18" charset="0"/>
                              <a:cs typeface="Times New Roman" panose="02020603050405020304" pitchFamily="18" charset="0"/>
                            </a:rPr>
                            <m:t>𝑐</m:t>
                          </m:r>
                        </m:sub>
                      </m:sSub>
                    </m:oMath>
                  </a14:m>
                  <a:r>
                    <a:rPr lang="en-US" altLang="zh-CN">
                      <a:latin typeface="Times New Roman" panose="02020603050405020304" pitchFamily="18" charset="0"/>
                      <a:cs typeface="Times New Roman" panose="02020603050405020304" pitchFamily="18" charset="0"/>
                    </a:rPr>
                    <a:t>]</a:t>
                  </a:r>
                </a:p>
                <a:p>
                  <a:r>
                    <a:rPr lang="en-US" altLang="zh-CN">
                      <a:latin typeface="Times New Roman" panose="02020603050405020304" pitchFamily="18" charset="0"/>
                      <a:cs typeface="Times New Roman" panose="02020603050405020304" pitchFamily="18" charset="0"/>
                    </a:rPr>
                    <a:t>while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𝑁</m:t>
                          </m:r>
                        </m:e>
                        <m:sub>
                          <m:r>
                            <a:rPr lang="en-US" altLang="zh-CN" b="0" i="1" smtClean="0">
                              <a:latin typeface="Cambria Math" panose="02040503050406030204" pitchFamily="18" charset="0"/>
                              <a:cs typeface="Times New Roman" panose="02020603050405020304" pitchFamily="18" charset="0"/>
                            </a:rPr>
                            <m:t>𝑐</m:t>
                          </m:r>
                        </m:sub>
                      </m:sSub>
                    </m:oMath>
                  </a14:m>
                  <a:r>
                    <a:rPr lang="en-US" altLang="zh-CN">
                      <a:latin typeface="Times New Roman" panose="02020603050405020304" pitchFamily="18" charset="0"/>
                      <a:cs typeface="Times New Roman" panose="02020603050405020304" pitchFamily="18" charset="0"/>
                    </a:rPr>
                    <a:t> is not the real goal, do:</a:t>
                  </a:r>
                </a:p>
                <a:p>
                  <a:r>
                    <a:rPr lang="en-US" altLang="zh-CN">
                      <a:latin typeface="Times New Roman" panose="02020603050405020304" pitchFamily="18" charset="0"/>
                      <a:cs typeface="Times New Roman" panose="02020603050405020304" pitchFamily="18" charset="0"/>
                    </a:rPr>
                    <a:t>        entropy = []</a:t>
                  </a:r>
                </a:p>
                <a:p>
                  <a:pPr lvl="1"/>
                  <a:r>
                    <a:rPr lang="en-US" altLang="zh-CN">
                      <a:latin typeface="Times New Roman" panose="02020603050405020304" pitchFamily="18" charset="0"/>
                      <a:cs typeface="Times New Roman" panose="02020603050405020304" pitchFamily="18" charset="0"/>
                    </a:rPr>
                    <a:t>for each possible next stage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𝑁</m:t>
                          </m:r>
                        </m:e>
                        <m:sub>
                          <m:r>
                            <a:rPr lang="en-US" altLang="zh-CN" b="0" i="1" smtClean="0">
                              <a:latin typeface="Cambria Math" panose="02040503050406030204" pitchFamily="18" charset="0"/>
                              <a:cs typeface="Times New Roman" panose="02020603050405020304" pitchFamily="18" charset="0"/>
                            </a:rPr>
                            <m:t>𝑖</m:t>
                          </m:r>
                        </m:sub>
                      </m:sSub>
                      <m:r>
                        <a:rPr lang="en-US" altLang="zh-CN" b="0" i="1" smtClean="0">
                          <a:latin typeface="Cambria Math" panose="02040503050406030204" pitchFamily="18" charset="0"/>
                          <a:cs typeface="Times New Roman" panose="02020603050405020304" pitchFamily="18" charset="0"/>
                        </a:rPr>
                        <m:t> </m:t>
                      </m:r>
                    </m:oMath>
                  </a14:m>
                  <a:r>
                    <a:rPr lang="en-US" altLang="zh-CN">
                      <a:latin typeface="Times New Roman" panose="02020603050405020304" pitchFamily="18" charset="0"/>
                      <a:cs typeface="Times New Roman" panose="02020603050405020304" pitchFamily="18" charset="0"/>
                    </a:rPr>
                    <a:t>of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𝑁</m:t>
                          </m:r>
                        </m:e>
                        <m:sub>
                          <m:r>
                            <a:rPr lang="en-US" altLang="zh-CN" b="0" i="1" smtClean="0">
                              <a:latin typeface="Cambria Math" panose="02040503050406030204" pitchFamily="18" charset="0"/>
                              <a:cs typeface="Times New Roman" panose="02020603050405020304" pitchFamily="18" charset="0"/>
                            </a:rPr>
                            <m:t>𝑐</m:t>
                          </m:r>
                        </m:sub>
                      </m:sSub>
                    </m:oMath>
                  </a14:m>
                  <a:r>
                    <a:rPr lang="en-US" altLang="zh-CN">
                      <a:latin typeface="Times New Roman" panose="02020603050405020304" pitchFamily="18" charset="0"/>
                      <a:cs typeface="Times New Roman" panose="02020603050405020304" pitchFamily="18" charset="0"/>
                    </a:rPr>
                    <a:t>, do:</a:t>
                  </a:r>
                </a:p>
                <a:p>
                  <a:pPr lvl="1"/>
                  <a:r>
                    <a:rPr lang="en-US" altLang="zh-CN">
                      <a:latin typeface="Times New Roman" panose="02020603050405020304" pitchFamily="18" charset="0"/>
                      <a:cs typeface="Times New Roman" panose="02020603050405020304" pitchFamily="18" charset="0"/>
                    </a:rPr>
                    <a:t>	goal_set = self.pruning(</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𝑁</m:t>
                          </m:r>
                        </m:e>
                        <m:sub>
                          <m:r>
                            <a:rPr lang="en-US" altLang="zh-CN" b="0" i="1" smtClean="0">
                              <a:latin typeface="Cambria Math" panose="02040503050406030204" pitchFamily="18" charset="0"/>
                              <a:cs typeface="Times New Roman" panose="02020603050405020304" pitchFamily="18" charset="0"/>
                            </a:rPr>
                            <m:t>𝑖</m:t>
                          </m:r>
                        </m:sub>
                      </m:sSub>
                      <m:r>
                        <a:rPr lang="en-US" altLang="zh-CN" b="0" i="1" smtClean="0">
                          <a:latin typeface="Cambria Math" panose="02040503050406030204" pitchFamily="18" charset="0"/>
                          <a:cs typeface="Times New Roman" panose="02020603050405020304" pitchFamily="18" charset="0"/>
                        </a:rPr>
                        <m:t> </m:t>
                      </m:r>
                    </m:oMath>
                  </a14:m>
                  <a:r>
                    <a:rPr lang="en-US" altLang="zh-CN">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𝑁</m:t>
                          </m:r>
                        </m:e>
                        <m:sub>
                          <m:r>
                            <a:rPr lang="en-US" altLang="zh-CN" b="0" i="1" smtClean="0">
                              <a:latin typeface="Cambria Math" panose="02040503050406030204" pitchFamily="18" charset="0"/>
                              <a:cs typeface="Times New Roman" panose="02020603050405020304" pitchFamily="18" charset="0"/>
                            </a:rPr>
                            <m:t>𝑐</m:t>
                          </m:r>
                        </m:sub>
                      </m:sSub>
                    </m:oMath>
                  </a14:m>
                  <a:r>
                    <a:rPr lang="en-US" altLang="zh-CN">
                      <a:latin typeface="Times New Roman" panose="02020603050405020304" pitchFamily="18" charset="0"/>
                      <a:cs typeface="Times New Roman" panose="02020603050405020304" pitchFamily="18" charset="0"/>
                    </a:rPr>
                    <a:t>)</a:t>
                  </a:r>
                </a:p>
                <a:p>
                  <a:pPr lvl="1"/>
                  <a:r>
                    <a:rPr lang="en-US" altLang="zh-CN">
                      <a:latin typeface="Times New Roman" panose="02020603050405020304" pitchFamily="18" charset="0"/>
                      <a:cs typeface="Times New Roman" panose="02020603050405020304" pitchFamily="18" charset="0"/>
                    </a:rPr>
                    <a:t>	entro = self.cal_entropy(</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𝑁</m:t>
                          </m:r>
                        </m:e>
                        <m:sub>
                          <m:r>
                            <a:rPr lang="en-US" altLang="zh-CN" b="0" i="1" smtClean="0">
                              <a:latin typeface="Cambria Math" panose="02040503050406030204" pitchFamily="18" charset="0"/>
                              <a:cs typeface="Times New Roman" panose="02020603050405020304" pitchFamily="18" charset="0"/>
                            </a:rPr>
                            <m:t>𝑖</m:t>
                          </m:r>
                        </m:sub>
                      </m:sSub>
                      <m:r>
                        <a:rPr lang="en-US" altLang="zh-CN" b="0" i="1" smtClean="0">
                          <a:latin typeface="Cambria Math" panose="02040503050406030204" pitchFamily="18" charset="0"/>
                          <a:cs typeface="Times New Roman" panose="02020603050405020304" pitchFamily="18" charset="0"/>
                        </a:rPr>
                        <m:t> </m:t>
                      </m:r>
                    </m:oMath>
                  </a14:m>
                  <a:r>
                    <a:rPr lang="en-US" altLang="zh-CN">
                      <a:latin typeface="Times New Roman" panose="02020603050405020304" pitchFamily="18" charset="0"/>
                      <a:cs typeface="Times New Roman" panose="02020603050405020304" pitchFamily="18" charset="0"/>
                    </a:rPr>
                    <a:t>, goal_set)</a:t>
                  </a:r>
                </a:p>
                <a:p>
                  <a:pPr lvl="1"/>
                  <a:r>
                    <a:rPr lang="en-US" altLang="zh-CN">
                      <a:latin typeface="Times New Roman" panose="02020603050405020304" pitchFamily="18" charset="0"/>
                      <a:cs typeface="Times New Roman" panose="02020603050405020304" pitchFamily="18" charset="0"/>
                    </a:rPr>
                    <a:t>	entropy.append((</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𝑁</m:t>
                          </m:r>
                        </m:e>
                        <m:sub>
                          <m:r>
                            <a:rPr lang="en-US" altLang="zh-CN" b="0" i="1" smtClean="0">
                              <a:latin typeface="Cambria Math" panose="02040503050406030204" pitchFamily="18" charset="0"/>
                              <a:cs typeface="Times New Roman" panose="02020603050405020304" pitchFamily="18" charset="0"/>
                            </a:rPr>
                            <m:t>𝑖</m:t>
                          </m:r>
                        </m:sub>
                      </m:sSub>
                      <m:r>
                        <a:rPr lang="en-US" altLang="zh-CN" b="0" i="1" smtClean="0">
                          <a:latin typeface="Cambria Math" panose="02040503050406030204" pitchFamily="18" charset="0"/>
                          <a:cs typeface="Times New Roman" panose="02020603050405020304" pitchFamily="18" charset="0"/>
                        </a:rPr>
                        <m:t> </m:t>
                      </m:r>
                    </m:oMath>
                  </a14:m>
                  <a:r>
                    <a:rPr lang="en-US" altLang="zh-CN">
                      <a:latin typeface="Times New Roman" panose="02020603050405020304" pitchFamily="18" charset="0"/>
                      <a:cs typeface="Times New Roman" panose="02020603050405020304" pitchFamily="18" charset="0"/>
                    </a:rPr>
                    <a:t>, entro))</a:t>
                  </a:r>
                </a:p>
                <a:p>
                  <a:pPr lvl="1"/>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𝑁</m:t>
                          </m:r>
                        </m:e>
                        <m:sub>
                          <m:r>
                            <a:rPr lang="en-US" altLang="zh-CN" b="0" i="1" smtClean="0">
                              <a:latin typeface="Cambria Math" panose="02040503050406030204" pitchFamily="18" charset="0"/>
                              <a:cs typeface="Times New Roman" panose="02020603050405020304" pitchFamily="18" charset="0"/>
                            </a:rPr>
                            <m:t>𝑛𝑒𝑥𝑡</m:t>
                          </m:r>
                        </m:sub>
                      </m:sSub>
                    </m:oMath>
                  </a14:m>
                  <a:r>
                    <a:rPr lang="en-US" altLang="zh-CN">
                      <a:latin typeface="Times New Roman" panose="02020603050405020304" pitchFamily="18" charset="0"/>
                      <a:cs typeface="Times New Roman" panose="02020603050405020304" pitchFamily="18" charset="0"/>
                    </a:rPr>
                    <a:t> =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𝑁</m:t>
                          </m:r>
                        </m:e>
                        <m:sub>
                          <m:r>
                            <a:rPr lang="en-US" altLang="zh-CN" b="0" i="1" smtClean="0">
                              <a:latin typeface="Cambria Math" panose="02040503050406030204" pitchFamily="18" charset="0"/>
                              <a:cs typeface="Times New Roman" panose="02020603050405020304" pitchFamily="18" charset="0"/>
                            </a:rPr>
                            <m:t>𝑖</m:t>
                          </m:r>
                        </m:sub>
                      </m:sSub>
                      <m:r>
                        <a:rPr lang="en-US" altLang="zh-CN" b="0" i="1" smtClean="0">
                          <a:latin typeface="Cambria Math" panose="02040503050406030204" pitchFamily="18" charset="0"/>
                          <a:cs typeface="Times New Roman" panose="02020603050405020304" pitchFamily="18" charset="0"/>
                        </a:rPr>
                        <m:t> </m:t>
                      </m:r>
                    </m:oMath>
                  </a14:m>
                  <a:r>
                    <a:rPr lang="en-US" altLang="zh-CN">
                      <a:latin typeface="Times New Roman" panose="02020603050405020304" pitchFamily="18" charset="0"/>
                      <a:cs typeface="Times New Roman" panose="02020603050405020304" pitchFamily="18" charset="0"/>
                    </a:rPr>
                    <a:t>with max entro</a:t>
                  </a:r>
                </a:p>
                <a:p>
                  <a:pPr lvl="1"/>
                  <a:r>
                    <a:rPr lang="en-US" altLang="zh-CN">
                      <a:latin typeface="Times New Roman" panose="02020603050405020304" pitchFamily="18" charset="0"/>
                      <a:cs typeface="Times New Roman" panose="02020603050405020304" pitchFamily="18" charset="0"/>
                    </a:rPr>
                    <a:t>path.append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𝑁</m:t>
                          </m:r>
                        </m:e>
                        <m:sub>
                          <m:r>
                            <a:rPr lang="en-US" altLang="zh-CN" b="0" i="1" smtClean="0">
                              <a:latin typeface="Cambria Math" panose="02040503050406030204" pitchFamily="18" charset="0"/>
                              <a:cs typeface="Times New Roman" panose="02020603050405020304" pitchFamily="18" charset="0"/>
                            </a:rPr>
                            <m:t>𝑛𝑒𝑥𝑡</m:t>
                          </m:r>
                        </m:sub>
                      </m:sSub>
                    </m:oMath>
                  </a14:m>
                  <a:r>
                    <a:rPr lang="en-US" altLang="zh-CN">
                      <a:latin typeface="Times New Roman" panose="02020603050405020304" pitchFamily="18" charset="0"/>
                      <a:cs typeface="Times New Roman" panose="02020603050405020304" pitchFamily="18" charset="0"/>
                    </a:rPr>
                    <a:t>)</a:t>
                  </a:r>
                </a:p>
                <a:p>
                  <a:pPr lvl="1"/>
                  <a:r>
                    <a:rPr lang="en-US" altLang="zh-CN">
                      <a:latin typeface="Times New Roman" panose="02020603050405020304" pitchFamily="18" charset="0"/>
                      <a:cs typeface="Times New Roman" panose="02020603050405020304" pitchFamily="18" charset="0"/>
                    </a:rPr>
                    <a:t>set</a:t>
                  </a:r>
                  <a:r>
                    <a:rPr lang="en-US" altLang="zh-CN">
                      <a:cs typeface="Times New Roman" panose="02020603050405020304" pitchFamily="18" charset="0"/>
                    </a:rPr>
                    <a:t>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𝑁</m:t>
                          </m:r>
                        </m:e>
                        <m:sub>
                          <m:r>
                            <a:rPr lang="en-US" altLang="zh-CN" b="0" i="1" smtClean="0">
                              <a:latin typeface="Cambria Math" panose="02040503050406030204" pitchFamily="18" charset="0"/>
                              <a:cs typeface="Times New Roman" panose="02020603050405020304" pitchFamily="18" charset="0"/>
                            </a:rPr>
                            <m:t>𝑐</m:t>
                          </m:r>
                        </m:sub>
                      </m:sSub>
                      <m:r>
                        <a:rPr lang="en-US" altLang="zh-CN" b="0" i="1" smtClean="0">
                          <a:latin typeface="Cambria Math" panose="02040503050406030204" pitchFamily="18" charset="0"/>
                          <a:cs typeface="Times New Roman" panose="02020603050405020304" pitchFamily="18" charset="0"/>
                        </a:rPr>
                        <m:t>=</m:t>
                      </m:r>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𝑁</m:t>
                          </m:r>
                        </m:e>
                        <m:sub>
                          <m:r>
                            <a:rPr lang="en-US" altLang="zh-CN" b="0" i="1" smtClean="0">
                              <a:latin typeface="Cambria Math" panose="02040503050406030204" pitchFamily="18" charset="0"/>
                              <a:cs typeface="Times New Roman" panose="02020603050405020304" pitchFamily="18" charset="0"/>
                            </a:rPr>
                            <m:t>𝑛𝑒𝑥𝑡</m:t>
                          </m:r>
                        </m:sub>
                      </m:sSub>
                    </m:oMath>
                  </a14:m>
                  <a:endParaRPr lang="en-US" altLang="zh-CN">
                    <a:latin typeface="Times New Roman" panose="02020603050405020304" pitchFamily="18" charset="0"/>
                    <a:cs typeface="Times New Roman" panose="02020603050405020304" pitchFamily="18" charset="0"/>
                  </a:endParaRPr>
                </a:p>
                <a:p>
                  <a:pPr marL="342900" indent="-342900">
                    <a:buAutoNum type="arabicPeriod"/>
                  </a:pPr>
                  <a:endParaRPr lang="zh-CN" altLang="en-US">
                    <a:latin typeface="Times New Roman" panose="02020603050405020304" pitchFamily="18" charset="0"/>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8455DFFE-319F-4AFF-904F-E03F0F57B3B1}"/>
                    </a:ext>
                  </a:extLst>
                </p:cNvPr>
                <p:cNvSpPr txBox="1">
                  <a:spLocks noRot="1" noChangeAspect="1" noMove="1" noResize="1" noEditPoints="1" noAdjustHandles="1" noChangeArrowheads="1" noChangeShapeType="1" noTextEdit="1"/>
                </p:cNvSpPr>
                <p:nvPr/>
              </p:nvSpPr>
              <p:spPr>
                <a:xfrm>
                  <a:off x="386499" y="1997839"/>
                  <a:ext cx="5303101" cy="3970318"/>
                </a:xfrm>
                <a:prstGeom prst="rect">
                  <a:avLst/>
                </a:prstGeom>
                <a:blipFill>
                  <a:blip r:embed="rId2"/>
                  <a:stretch>
                    <a:fillRect l="-920" t="-922"/>
                  </a:stretch>
                </a:blipFill>
              </p:spPr>
              <p:txBody>
                <a:bodyPr/>
                <a:lstStyle/>
                <a:p>
                  <a:r>
                    <a:rPr lang="zh-CN" altLang="en-US">
                      <a:noFill/>
                    </a:rPr>
                    <a:t> </a:t>
                  </a:r>
                </a:p>
              </p:txBody>
            </p:sp>
          </mc:Fallback>
        </mc:AlternateContent>
      </p:grpSp>
      <p:sp>
        <p:nvSpPr>
          <p:cNvPr id="11" name="文本框 10">
            <a:extLst>
              <a:ext uri="{FF2B5EF4-FFF2-40B4-BE49-F238E27FC236}">
                <a16:creationId xmlns:a16="http://schemas.microsoft.com/office/drawing/2014/main" id="{65EFCA50-4398-4CF9-AC44-1A52A128866F}"/>
              </a:ext>
            </a:extLst>
          </p:cNvPr>
          <p:cNvSpPr txBox="1"/>
          <p:nvPr/>
        </p:nvSpPr>
        <p:spPr>
          <a:xfrm>
            <a:off x="367645" y="4522707"/>
            <a:ext cx="4958080" cy="2585323"/>
          </a:xfrm>
          <a:prstGeom prst="rect">
            <a:avLst/>
          </a:prstGeom>
          <a:noFill/>
        </p:spPr>
        <p:txBody>
          <a:bodyPr wrap="square" rtlCol="0">
            <a:spAutoFit/>
          </a:bodyPr>
          <a:lstStyle/>
          <a:p>
            <a:r>
              <a:rPr lang="en-US" altLang="zh-CN" b="1">
                <a:solidFill>
                  <a:srgbClr val="C00000"/>
                </a:solidFill>
                <a:latin typeface="Times New Roman" panose="02020603050405020304" pitchFamily="18" charset="0"/>
                <a:cs typeface="Times New Roman" panose="02020603050405020304" pitchFamily="18" charset="0"/>
              </a:rPr>
              <a:t>Example</a:t>
            </a:r>
          </a:p>
          <a:p>
            <a:r>
              <a:rPr lang="en-US" altLang="zh-CN">
                <a:latin typeface="Times New Roman" panose="02020603050405020304" pitchFamily="18" charset="0"/>
                <a:cs typeface="Times New Roman" panose="02020603050405020304" pitchFamily="18" charset="0"/>
              </a:rPr>
              <a:t>For S to A:</a:t>
            </a:r>
          </a:p>
          <a:p>
            <a:pPr marL="342900" indent="-342900">
              <a:buAutoNum type="arabicParenBoth"/>
            </a:pPr>
            <a:r>
              <a:rPr lang="en-US" altLang="zh-CN">
                <a:latin typeface="Times New Roman" panose="02020603050405020304" pitchFamily="18" charset="0"/>
                <a:cs typeface="Times New Roman" panose="02020603050405020304" pitchFamily="18" charset="0"/>
              </a:rPr>
              <a:t>goal_set = (g1, g2)</a:t>
            </a:r>
          </a:p>
          <a:p>
            <a:pPr marL="342900" indent="-342900">
              <a:buFontTx/>
              <a:buAutoNum type="arabicParenBoth"/>
            </a:pPr>
            <a:r>
              <a:rPr lang="en-US" altLang="zh-CN">
                <a:latin typeface="Times New Roman" panose="02020603050405020304" pitchFamily="18" charset="0"/>
                <a:cs typeface="Times New Roman" panose="02020603050405020304" pitchFamily="18" charset="0"/>
              </a:rPr>
              <a:t>entro:</a:t>
            </a:r>
            <a:br>
              <a:rPr lang="en-US" altLang="zh-CN">
                <a:latin typeface="Times New Roman" panose="02020603050405020304" pitchFamily="18" charset="0"/>
                <a:cs typeface="Times New Roman" panose="02020603050405020304" pitchFamily="18" charset="0"/>
              </a:rPr>
            </a:br>
            <a:r>
              <a:rPr lang="en-US" altLang="zh-CN">
                <a:latin typeface="Times New Roman" panose="02020603050405020304" pitchFamily="18" charset="0"/>
                <a:cs typeface="Times New Roman" panose="02020603050405020304" pitchFamily="18" charset="0"/>
              </a:rPr>
              <a:t>p1 = 77.876/(77.876+77.54)</a:t>
            </a:r>
            <a:br>
              <a:rPr lang="en-US" altLang="zh-CN">
                <a:latin typeface="Times New Roman" panose="02020603050405020304" pitchFamily="18" charset="0"/>
                <a:cs typeface="Times New Roman" panose="02020603050405020304" pitchFamily="18" charset="0"/>
              </a:rPr>
            </a:br>
            <a:r>
              <a:rPr lang="en-US" altLang="zh-CN">
                <a:latin typeface="Times New Roman" panose="02020603050405020304" pitchFamily="18" charset="0"/>
                <a:cs typeface="Times New Roman" panose="02020603050405020304" pitchFamily="18" charset="0"/>
              </a:rPr>
              <a:t>p2 = 77.54/(77.876+77.54)</a:t>
            </a:r>
            <a:br>
              <a:rPr lang="en-US" altLang="zh-CN">
                <a:latin typeface="Times New Roman" panose="02020603050405020304" pitchFamily="18" charset="0"/>
                <a:cs typeface="Times New Roman" panose="02020603050405020304" pitchFamily="18" charset="0"/>
              </a:rPr>
            </a:br>
            <a:r>
              <a:rPr lang="en-US" altLang="zh-CN">
                <a:latin typeface="Times New Roman" panose="02020603050405020304" pitchFamily="18" charset="0"/>
                <a:cs typeface="Times New Roman" panose="02020603050405020304" pitchFamily="18" charset="0"/>
              </a:rPr>
              <a:t>entro = - (p1*log(p1) + p2*log(p2))</a:t>
            </a:r>
          </a:p>
          <a:p>
            <a:pPr marL="342900" indent="-342900">
              <a:buAutoNum type="arabicParenBoth"/>
            </a:pPr>
            <a:endParaRPr lang="en-US" altLang="zh-CN">
              <a:latin typeface="Times New Roman" panose="02020603050405020304" pitchFamily="18" charset="0"/>
              <a:cs typeface="Times New Roman" panose="02020603050405020304" pitchFamily="18" charset="0"/>
            </a:endParaRPr>
          </a:p>
          <a:p>
            <a:pPr marL="342900" indent="-342900">
              <a:buAutoNum type="arabicParenBoth"/>
            </a:pPr>
            <a:endParaRPr lang="zh-CN" altLang="en-US">
              <a:latin typeface="Times New Roman" panose="02020603050405020304" pitchFamily="18" charset="0"/>
              <a:cs typeface="Times New Roman" panose="02020603050405020304" pitchFamily="18" charset="0"/>
            </a:endParaRPr>
          </a:p>
        </p:txBody>
      </p:sp>
      <p:pic>
        <p:nvPicPr>
          <p:cNvPr id="13" name="图片 12">
            <a:extLst>
              <a:ext uri="{FF2B5EF4-FFF2-40B4-BE49-F238E27FC236}">
                <a16:creationId xmlns:a16="http://schemas.microsoft.com/office/drawing/2014/main" id="{EE800375-DE60-488F-81EE-139AB0027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2517" y="148472"/>
            <a:ext cx="6651838" cy="6561056"/>
          </a:xfrm>
          <a:prstGeom prst="rect">
            <a:avLst/>
          </a:prstGeom>
        </p:spPr>
      </p:pic>
      <p:sp>
        <p:nvSpPr>
          <p:cNvPr id="8" name="文本框 7">
            <a:extLst>
              <a:ext uri="{FF2B5EF4-FFF2-40B4-BE49-F238E27FC236}">
                <a16:creationId xmlns:a16="http://schemas.microsoft.com/office/drawing/2014/main" id="{EDCABEE6-F1BC-FA43-8F32-FBE69865B7EF}"/>
              </a:ext>
            </a:extLst>
          </p:cNvPr>
          <p:cNvSpPr txBox="1"/>
          <p:nvPr/>
        </p:nvSpPr>
        <p:spPr>
          <a:xfrm>
            <a:off x="0" y="6439540"/>
            <a:ext cx="1352282" cy="369332"/>
          </a:xfrm>
          <a:prstGeom prst="rect">
            <a:avLst/>
          </a:prstGeom>
          <a:noFill/>
          <a:ln w="28575">
            <a:solidFill>
              <a:schemeClr val="tx1"/>
            </a:solidFill>
          </a:ln>
        </p:spPr>
        <p:txBody>
          <a:bodyPr wrap="square" rtlCol="0">
            <a:spAutoFit/>
          </a:bodyPr>
          <a:lstStyle/>
          <a:p>
            <a:r>
              <a:rPr kumimoji="1" lang="en-US" altLang="zh-CN" dirty="0"/>
              <a:t>Methods</a:t>
            </a:r>
            <a:endParaRPr kumimoji="1" lang="zh-CN" altLang="en-US" dirty="0"/>
          </a:p>
        </p:txBody>
      </p:sp>
    </p:spTree>
    <p:extLst>
      <p:ext uri="{BB962C8B-B14F-4D97-AF65-F5344CB8AC3E}">
        <p14:creationId xmlns:p14="http://schemas.microsoft.com/office/powerpoint/2010/main" val="1671849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C3C7D4E-51EA-4FE6-839A-44E7ADAED546}"/>
              </a:ext>
            </a:extLst>
          </p:cNvPr>
          <p:cNvPicPr>
            <a:picLocks noChangeAspect="1"/>
          </p:cNvPicPr>
          <p:nvPr/>
        </p:nvPicPr>
        <p:blipFill rotWithShape="1">
          <a:blip r:embed="rId2">
            <a:extLst>
              <a:ext uri="{28A0092B-C50C-407E-A947-70E740481C1C}">
                <a14:useLocalDpi xmlns:a14="http://schemas.microsoft.com/office/drawing/2010/main" val="0"/>
              </a:ext>
            </a:extLst>
          </a:blip>
          <a:srcRect l="8759" t="5824" r="3526" b="3441"/>
          <a:stretch/>
        </p:blipFill>
        <p:spPr>
          <a:xfrm>
            <a:off x="1225685" y="1663429"/>
            <a:ext cx="3696511" cy="3706238"/>
          </a:xfrm>
          <a:prstGeom prst="rect">
            <a:avLst/>
          </a:prstGeom>
        </p:spPr>
      </p:pic>
      <p:pic>
        <p:nvPicPr>
          <p:cNvPr id="7" name="图片 6">
            <a:extLst>
              <a:ext uri="{FF2B5EF4-FFF2-40B4-BE49-F238E27FC236}">
                <a16:creationId xmlns:a16="http://schemas.microsoft.com/office/drawing/2014/main" id="{B8E245F1-1388-4D5D-BED1-F342FD9B0C74}"/>
              </a:ext>
            </a:extLst>
          </p:cNvPr>
          <p:cNvPicPr>
            <a:picLocks noChangeAspect="1"/>
          </p:cNvPicPr>
          <p:nvPr/>
        </p:nvPicPr>
        <p:blipFill rotWithShape="1">
          <a:blip r:embed="rId3">
            <a:extLst>
              <a:ext uri="{28A0092B-C50C-407E-A947-70E740481C1C}">
                <a14:useLocalDpi xmlns:a14="http://schemas.microsoft.com/office/drawing/2010/main" val="0"/>
              </a:ext>
            </a:extLst>
          </a:blip>
          <a:srcRect l="1" t="2875" r="2457" b="2873"/>
          <a:stretch/>
        </p:blipFill>
        <p:spPr>
          <a:xfrm>
            <a:off x="6851005" y="1663429"/>
            <a:ext cx="3791056" cy="3706238"/>
          </a:xfrm>
          <a:prstGeom prst="rect">
            <a:avLst/>
          </a:prstGeom>
        </p:spPr>
      </p:pic>
      <p:sp>
        <p:nvSpPr>
          <p:cNvPr id="8" name="文本框 7">
            <a:extLst>
              <a:ext uri="{FF2B5EF4-FFF2-40B4-BE49-F238E27FC236}">
                <a16:creationId xmlns:a16="http://schemas.microsoft.com/office/drawing/2014/main" id="{9B5CDB63-F7C7-4341-87C0-0DBAAE3B27F0}"/>
              </a:ext>
            </a:extLst>
          </p:cNvPr>
          <p:cNvSpPr txBox="1"/>
          <p:nvPr/>
        </p:nvSpPr>
        <p:spPr>
          <a:xfrm>
            <a:off x="917420" y="505838"/>
            <a:ext cx="7343421" cy="769441"/>
          </a:xfrm>
          <a:prstGeom prst="rect">
            <a:avLst/>
          </a:prstGeom>
          <a:noFill/>
        </p:spPr>
        <p:txBody>
          <a:bodyPr wrap="none" rtlCol="0">
            <a:spAutoFit/>
          </a:bodyPr>
          <a:lstStyle/>
          <a:p>
            <a:r>
              <a:rPr lang="en-US" altLang="zh-CN" sz="4400" dirty="0">
                <a:latin typeface="Times New Roman" panose="02020603050405020304" pitchFamily="18" charset="0"/>
                <a:cs typeface="Times New Roman" panose="02020603050405020304" pitchFamily="18" charset="0"/>
              </a:rPr>
              <a:t>Visualization of Entropy Model</a:t>
            </a:r>
            <a:endParaRPr lang="zh-CN" altLang="en-US" sz="4400"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49C9ACBA-1E44-4AE5-BF7E-F0E74A58EB53}"/>
              </a:ext>
            </a:extLst>
          </p:cNvPr>
          <p:cNvSpPr txBox="1"/>
          <p:nvPr/>
        </p:nvSpPr>
        <p:spPr>
          <a:xfrm>
            <a:off x="3429244" y="5768502"/>
            <a:ext cx="5341527" cy="369332"/>
          </a:xfrm>
          <a:prstGeom prst="rect">
            <a:avLst/>
          </a:prstGeom>
          <a:noFill/>
        </p:spPr>
        <p:txBody>
          <a:bodyPr wrap="none" rtlCol="0">
            <a:spAutoFit/>
          </a:bodyPr>
          <a:lstStyle/>
          <a:p>
            <a:r>
              <a:rPr lang="en-US" altLang="zh-CN" b="1"/>
              <a:t>Green</a:t>
            </a:r>
            <a:r>
              <a:rPr lang="en-US" altLang="zh-CN"/>
              <a:t>: start point, </a:t>
            </a:r>
            <a:r>
              <a:rPr lang="en-US" altLang="zh-CN" b="1"/>
              <a:t>Red</a:t>
            </a:r>
            <a:r>
              <a:rPr lang="en-US" altLang="zh-CN"/>
              <a:t>: real goal, </a:t>
            </a:r>
            <a:r>
              <a:rPr lang="en-US" altLang="zh-CN" b="1"/>
              <a:t>Purple</a:t>
            </a:r>
            <a:r>
              <a:rPr lang="en-US" altLang="zh-CN"/>
              <a:t>: fake goals</a:t>
            </a:r>
            <a:endParaRPr lang="zh-CN" altLang="en-US"/>
          </a:p>
        </p:txBody>
      </p:sp>
      <p:sp>
        <p:nvSpPr>
          <p:cNvPr id="6" name="文本框 5">
            <a:extLst>
              <a:ext uri="{FF2B5EF4-FFF2-40B4-BE49-F238E27FC236}">
                <a16:creationId xmlns:a16="http://schemas.microsoft.com/office/drawing/2014/main" id="{D682D435-C9D0-C54E-B2BB-2B54399ECD3A}"/>
              </a:ext>
            </a:extLst>
          </p:cNvPr>
          <p:cNvSpPr txBox="1"/>
          <p:nvPr/>
        </p:nvSpPr>
        <p:spPr>
          <a:xfrm>
            <a:off x="0" y="6439540"/>
            <a:ext cx="1352282" cy="369332"/>
          </a:xfrm>
          <a:prstGeom prst="rect">
            <a:avLst/>
          </a:prstGeom>
          <a:noFill/>
          <a:ln w="28575">
            <a:solidFill>
              <a:schemeClr val="tx1"/>
            </a:solidFill>
          </a:ln>
        </p:spPr>
        <p:txBody>
          <a:bodyPr wrap="square" rtlCol="0">
            <a:spAutoFit/>
          </a:bodyPr>
          <a:lstStyle/>
          <a:p>
            <a:r>
              <a:rPr kumimoji="1" lang="en-US" altLang="zh-CN" dirty="0"/>
              <a:t>Methods</a:t>
            </a:r>
            <a:endParaRPr kumimoji="1" lang="zh-CN" altLang="en-US" dirty="0"/>
          </a:p>
        </p:txBody>
      </p:sp>
    </p:spTree>
    <p:extLst>
      <p:ext uri="{BB962C8B-B14F-4D97-AF65-F5344CB8AC3E}">
        <p14:creationId xmlns:p14="http://schemas.microsoft.com/office/powerpoint/2010/main" val="3751748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32E927-8660-2C4E-B9BC-503054E44106}"/>
              </a:ext>
            </a:extLst>
          </p:cNvPr>
          <p:cNvSpPr>
            <a:spLocks noGrp="1"/>
          </p:cNvSpPr>
          <p:nvPr>
            <p:ph type="title"/>
          </p:nvPr>
        </p:nvSpPr>
        <p:spPr/>
        <p:txBody>
          <a:bodyPr/>
          <a:lstStyle/>
          <a:p>
            <a:r>
              <a:rPr kumimoji="1" lang="en-US" altLang="zh-CN" dirty="0">
                <a:latin typeface="Times" pitchFamily="2" charset="0"/>
              </a:rPr>
              <a:t>Content</a:t>
            </a:r>
            <a:endParaRPr kumimoji="1" lang="zh-CN" altLang="en-US" dirty="0">
              <a:latin typeface="Times" pitchFamily="2" charset="0"/>
            </a:endParaRPr>
          </a:p>
        </p:txBody>
      </p:sp>
      <p:sp>
        <p:nvSpPr>
          <p:cNvPr id="3" name="内容占位符 2">
            <a:extLst>
              <a:ext uri="{FF2B5EF4-FFF2-40B4-BE49-F238E27FC236}">
                <a16:creationId xmlns:a16="http://schemas.microsoft.com/office/drawing/2014/main" id="{BD863BC0-BF3D-F342-813F-12D1EFDCF91E}"/>
              </a:ext>
            </a:extLst>
          </p:cNvPr>
          <p:cNvSpPr>
            <a:spLocks noGrp="1"/>
          </p:cNvSpPr>
          <p:nvPr>
            <p:ph idx="1"/>
          </p:nvPr>
        </p:nvSpPr>
        <p:spPr>
          <a:xfrm>
            <a:off x="2971800" y="1972730"/>
            <a:ext cx="10515600" cy="4351338"/>
          </a:xfrm>
        </p:spPr>
        <p:txBody>
          <a:bodyPr>
            <a:normAutofit/>
          </a:bodyPr>
          <a:lstStyle/>
          <a:p>
            <a:r>
              <a:rPr kumimoji="1" lang="en-US" altLang="zh-CN" sz="3600" dirty="0">
                <a:latin typeface="Times" pitchFamily="2" charset="0"/>
              </a:rPr>
              <a:t>Background</a:t>
            </a:r>
          </a:p>
          <a:p>
            <a:r>
              <a:rPr kumimoji="1" lang="en-US" altLang="zh-CN" sz="3600" dirty="0">
                <a:latin typeface="Times" pitchFamily="2" charset="0"/>
              </a:rPr>
              <a:t>Project Introduction</a:t>
            </a:r>
          </a:p>
          <a:p>
            <a:r>
              <a:rPr kumimoji="1" lang="en-US" altLang="zh-CN" sz="3600" dirty="0">
                <a:latin typeface="Times" pitchFamily="2" charset="0"/>
              </a:rPr>
              <a:t>Methods</a:t>
            </a:r>
          </a:p>
          <a:p>
            <a:r>
              <a:rPr kumimoji="1" lang="en-US" altLang="zh-CN" sz="3600" dirty="0">
                <a:latin typeface="Times" pitchFamily="2" charset="0"/>
              </a:rPr>
              <a:t>Evaluation</a:t>
            </a:r>
          </a:p>
          <a:p>
            <a:r>
              <a:rPr kumimoji="1" lang="en-US" altLang="zh-CN" sz="3600" dirty="0">
                <a:latin typeface="Times" pitchFamily="2" charset="0"/>
              </a:rPr>
              <a:t>Conclusion</a:t>
            </a:r>
          </a:p>
          <a:p>
            <a:endParaRPr kumimoji="1" lang="zh-CN" altLang="en-US" sz="3600" dirty="0">
              <a:latin typeface="Times" pitchFamily="2" charset="0"/>
            </a:endParaRPr>
          </a:p>
        </p:txBody>
      </p:sp>
      <p:pic>
        <p:nvPicPr>
          <p:cNvPr id="4" name="图片 3">
            <a:extLst>
              <a:ext uri="{FF2B5EF4-FFF2-40B4-BE49-F238E27FC236}">
                <a16:creationId xmlns:a16="http://schemas.microsoft.com/office/drawing/2014/main" id="{B3B96BEB-77D8-2145-B507-3F4A1AF515B9}"/>
              </a:ext>
            </a:extLst>
          </p:cNvPr>
          <p:cNvPicPr>
            <a:picLocks noChangeAspect="1"/>
          </p:cNvPicPr>
          <p:nvPr/>
        </p:nvPicPr>
        <p:blipFill>
          <a:blip r:embed="rId3"/>
          <a:stretch>
            <a:fillRect/>
          </a:stretch>
        </p:blipFill>
        <p:spPr>
          <a:xfrm>
            <a:off x="10595113" y="-3185"/>
            <a:ext cx="1596887" cy="1607605"/>
          </a:xfrm>
          <a:prstGeom prst="rect">
            <a:avLst/>
          </a:prstGeom>
        </p:spPr>
      </p:pic>
    </p:spTree>
    <p:extLst>
      <p:ext uri="{BB962C8B-B14F-4D97-AF65-F5344CB8AC3E}">
        <p14:creationId xmlns:p14="http://schemas.microsoft.com/office/powerpoint/2010/main" val="31976852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5ABA4D1-8D1C-4311-AF11-482256651B24}"/>
              </a:ext>
            </a:extLst>
          </p:cNvPr>
          <p:cNvSpPr txBox="1"/>
          <p:nvPr/>
        </p:nvSpPr>
        <p:spPr>
          <a:xfrm>
            <a:off x="446265" y="512421"/>
            <a:ext cx="4162311" cy="769441"/>
          </a:xfrm>
          <a:prstGeom prst="rect">
            <a:avLst/>
          </a:prstGeom>
          <a:noFill/>
        </p:spPr>
        <p:txBody>
          <a:bodyPr wrap="square" rtlCol="0">
            <a:spAutoFit/>
          </a:bodyPr>
          <a:lstStyle/>
          <a:p>
            <a:r>
              <a:rPr lang="en-US" altLang="zh-CN" sz="4400">
                <a:latin typeface="Times New Roman" panose="02020603050405020304" pitchFamily="18" charset="0"/>
                <a:cs typeface="Times New Roman" panose="02020603050405020304" pitchFamily="18" charset="0"/>
              </a:rPr>
              <a:t>Evaluation</a:t>
            </a:r>
            <a:endParaRPr lang="en-US" altLang="zh-CN" sz="4400"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3FBD9375-5062-4367-97DB-CCF883048491}"/>
              </a:ext>
            </a:extLst>
          </p:cNvPr>
          <p:cNvSpPr txBox="1"/>
          <p:nvPr/>
        </p:nvSpPr>
        <p:spPr>
          <a:xfrm>
            <a:off x="1159497" y="2235277"/>
            <a:ext cx="10265789" cy="707886"/>
          </a:xfrm>
          <a:prstGeom prst="rect">
            <a:avLst/>
          </a:prstGeom>
          <a:noFill/>
        </p:spPr>
        <p:txBody>
          <a:bodyPr wrap="square" rtlCol="0">
            <a:spAutoFit/>
          </a:bodyPr>
          <a:lstStyle/>
          <a:p>
            <a:r>
              <a:rPr lang="en-US" altLang="zh-CN" sz="2000" b="1" dirty="0">
                <a:solidFill>
                  <a:srgbClr val="C00000"/>
                </a:solidFill>
                <a:latin typeface="Times New Roman" panose="02020603050405020304" pitchFamily="18" charset="0"/>
                <a:cs typeface="Times New Roman" panose="02020603050405020304" pitchFamily="18" charset="0"/>
              </a:rPr>
              <a:t>4</a:t>
            </a:r>
            <a:r>
              <a:rPr lang="en-US" altLang="zh-CN" sz="2000" dirty="0">
                <a:latin typeface="Times New Roman" panose="02020603050405020304" pitchFamily="18" charset="0"/>
                <a:cs typeface="Times New Roman" panose="02020603050405020304" pitchFamily="18" charset="0"/>
              </a:rPr>
              <a:t> models: Dummy (</a:t>
            </a:r>
            <a:r>
              <a:rPr lang="en-US" altLang="zh-CN" sz="2000" dirty="0" err="1">
                <a:latin typeface="Times New Roman" panose="02020603050405020304" pitchFamily="18" charset="0"/>
                <a:cs typeface="Times New Roman" panose="02020603050405020304" pitchFamily="18" charset="0"/>
              </a:rPr>
              <a:t>Astar</a:t>
            </a:r>
            <a:r>
              <a:rPr lang="en-US" altLang="zh-CN" sz="2000" dirty="0">
                <a:latin typeface="Times New Roman" panose="02020603050405020304" pitchFamily="18" charset="0"/>
                <a:cs typeface="Times New Roman" panose="02020603050405020304" pitchFamily="18" charset="0"/>
              </a:rPr>
              <a:t>) | Entropy | Heuristic | Original Ambiguity</a:t>
            </a:r>
            <a:endParaRPr lang="en-US" altLang="zh-CN" sz="2000" b="1" dirty="0">
              <a:latin typeface="Times New Roman" panose="02020603050405020304" pitchFamily="18" charset="0"/>
              <a:cs typeface="Times New Roman" panose="02020603050405020304" pitchFamily="18" charset="0"/>
            </a:endParaRPr>
          </a:p>
          <a:p>
            <a:r>
              <a:rPr lang="en-US" altLang="zh-CN" sz="2000" b="1" dirty="0">
                <a:solidFill>
                  <a:srgbClr val="C00000"/>
                </a:solidFill>
                <a:latin typeface="Times New Roman" panose="02020603050405020304" pitchFamily="18" charset="0"/>
                <a:cs typeface="Times New Roman" panose="02020603050405020304" pitchFamily="18" charset="0"/>
              </a:rPr>
              <a:t>33</a:t>
            </a:r>
            <a:r>
              <a:rPr lang="en-US" altLang="zh-CN" sz="2000" dirty="0">
                <a:latin typeface="Times New Roman" panose="02020603050405020304" pitchFamily="18" charset="0"/>
                <a:cs typeface="Times New Roman" panose="02020603050405020304" pitchFamily="18" charset="0"/>
              </a:rPr>
              <a:t> experiments = </a:t>
            </a:r>
            <a:r>
              <a:rPr lang="en-US" altLang="zh-CN" sz="2000" b="1" dirty="0">
                <a:solidFill>
                  <a:srgbClr val="C00000"/>
                </a:solidFill>
                <a:latin typeface="Times New Roman" panose="02020603050405020304" pitchFamily="18" charset="0"/>
                <a:cs typeface="Times New Roman" panose="02020603050405020304" pitchFamily="18" charset="0"/>
              </a:rPr>
              <a:t>3</a:t>
            </a:r>
            <a:r>
              <a:rPr lang="en-US" altLang="zh-CN" sz="2000" dirty="0">
                <a:latin typeface="Times New Roman" panose="02020603050405020304" pitchFamily="18" charset="0"/>
                <a:cs typeface="Times New Roman" panose="02020603050405020304" pitchFamily="18" charset="0"/>
              </a:rPr>
              <a:t> maps * </a:t>
            </a:r>
            <a:r>
              <a:rPr lang="en-US" altLang="zh-CN" sz="2000" b="1" dirty="0">
                <a:solidFill>
                  <a:srgbClr val="C00000"/>
                </a:solidFill>
                <a:latin typeface="Times New Roman" panose="02020603050405020304" pitchFamily="18" charset="0"/>
                <a:cs typeface="Times New Roman" panose="02020603050405020304" pitchFamily="18" charset="0"/>
              </a:rPr>
              <a:t>11</a:t>
            </a:r>
            <a:r>
              <a:rPr lang="en-US" altLang="zh-CN" sz="2000" dirty="0">
                <a:latin typeface="Times New Roman" panose="02020603050405020304" pitchFamily="18" charset="0"/>
                <a:cs typeface="Times New Roman" panose="02020603050405020304" pitchFamily="18" charset="0"/>
              </a:rPr>
              <a:t> configuration for each model</a:t>
            </a:r>
          </a:p>
        </p:txBody>
      </p:sp>
      <p:sp>
        <p:nvSpPr>
          <p:cNvPr id="7" name="文本框 6">
            <a:extLst>
              <a:ext uri="{FF2B5EF4-FFF2-40B4-BE49-F238E27FC236}">
                <a16:creationId xmlns:a16="http://schemas.microsoft.com/office/drawing/2014/main" id="{711BAE96-BBA3-45D0-963D-FC22D82CB637}"/>
              </a:ext>
            </a:extLst>
          </p:cNvPr>
          <p:cNvSpPr txBox="1"/>
          <p:nvPr/>
        </p:nvSpPr>
        <p:spPr>
          <a:xfrm>
            <a:off x="1159497" y="3626013"/>
            <a:ext cx="6325184" cy="1428596"/>
          </a:xfrm>
          <a:prstGeom prst="rect">
            <a:avLst/>
          </a:prstGeom>
          <a:noFill/>
        </p:spPr>
        <p:txBody>
          <a:bodyPr wrap="square" rtlCol="0">
            <a:spAutoFit/>
          </a:bodyPr>
          <a:lstStyle/>
          <a:p>
            <a:pPr marL="342900" indent="-342900">
              <a:lnSpc>
                <a:spcPct val="150000"/>
              </a:lnSpc>
              <a:buAutoNum type="arabicPeriod"/>
            </a:pPr>
            <a:r>
              <a:rPr lang="en-US" altLang="zh-CN" sz="2000" dirty="0">
                <a:latin typeface="Times New Roman" panose="02020603050405020304" pitchFamily="18" charset="0"/>
                <a:cs typeface="Times New Roman" panose="02020603050405020304" pitchFamily="18" charset="0"/>
              </a:rPr>
              <a:t>Proportion of exposed paths against density</a:t>
            </a:r>
          </a:p>
          <a:p>
            <a:pPr marL="342900" indent="-342900">
              <a:lnSpc>
                <a:spcPct val="150000"/>
              </a:lnSpc>
              <a:buAutoNum type="arabicPeriod"/>
            </a:pPr>
            <a:r>
              <a:rPr lang="en-US" altLang="zh-CN" sz="2000" dirty="0">
                <a:latin typeface="Times New Roman" panose="02020603050405020304" pitchFamily="18" charset="0"/>
                <a:cs typeface="Times New Roman" panose="02020603050405020304" pitchFamily="18" charset="0"/>
              </a:rPr>
              <a:t>Probability of the real goal against the density</a:t>
            </a:r>
          </a:p>
          <a:p>
            <a:pPr marL="342900" indent="-342900">
              <a:lnSpc>
                <a:spcPct val="150000"/>
              </a:lnSpc>
              <a:buAutoNum type="arabicPeriod"/>
            </a:pPr>
            <a:r>
              <a:rPr lang="en-US" altLang="zh-CN" sz="2000" dirty="0">
                <a:latin typeface="Times New Roman" panose="02020603050405020304" pitchFamily="18" charset="0"/>
                <a:cs typeface="Times New Roman" panose="02020603050405020304" pitchFamily="18" charset="0"/>
              </a:rPr>
              <a:t>Cost ratio</a:t>
            </a:r>
            <a:endParaRPr lang="zh-CN" altLang="en-US" sz="2000" dirty="0"/>
          </a:p>
        </p:txBody>
      </p:sp>
      <p:sp>
        <p:nvSpPr>
          <p:cNvPr id="8" name="文本框 7">
            <a:extLst>
              <a:ext uri="{FF2B5EF4-FFF2-40B4-BE49-F238E27FC236}">
                <a16:creationId xmlns:a16="http://schemas.microsoft.com/office/drawing/2014/main" id="{D2AE16C8-1BC8-4D67-A2DA-FFE8351ED68B}"/>
              </a:ext>
            </a:extLst>
          </p:cNvPr>
          <p:cNvSpPr txBox="1"/>
          <p:nvPr/>
        </p:nvSpPr>
        <p:spPr>
          <a:xfrm>
            <a:off x="1159497" y="3256681"/>
            <a:ext cx="958917" cy="369332"/>
          </a:xfrm>
          <a:prstGeom prst="rect">
            <a:avLst/>
          </a:prstGeom>
          <a:noFill/>
        </p:spPr>
        <p:txBody>
          <a:bodyPr wrap="none" rtlCol="0">
            <a:spAutoFit/>
          </a:bodyPr>
          <a:lstStyle/>
          <a:p>
            <a:r>
              <a:rPr lang="en-US" altLang="zh-CN" b="1" dirty="0">
                <a:latin typeface="Times" pitchFamily="2" charset="0"/>
              </a:rPr>
              <a:t>Metrics</a:t>
            </a:r>
            <a:endParaRPr lang="zh-CN" altLang="en-US" b="1" dirty="0">
              <a:latin typeface="Times" pitchFamily="2" charset="0"/>
            </a:endParaRPr>
          </a:p>
        </p:txBody>
      </p:sp>
      <p:sp>
        <p:nvSpPr>
          <p:cNvPr id="6" name="文本框 5">
            <a:extLst>
              <a:ext uri="{FF2B5EF4-FFF2-40B4-BE49-F238E27FC236}">
                <a16:creationId xmlns:a16="http://schemas.microsoft.com/office/drawing/2014/main" id="{61199A0D-34BF-C646-8C71-E4A4C4BAFFFE}"/>
              </a:ext>
            </a:extLst>
          </p:cNvPr>
          <p:cNvSpPr txBox="1"/>
          <p:nvPr/>
        </p:nvSpPr>
        <p:spPr>
          <a:xfrm>
            <a:off x="0" y="6439540"/>
            <a:ext cx="1352282" cy="369332"/>
          </a:xfrm>
          <a:prstGeom prst="rect">
            <a:avLst/>
          </a:prstGeom>
          <a:noFill/>
          <a:ln w="28575">
            <a:solidFill>
              <a:schemeClr val="tx1"/>
            </a:solidFill>
          </a:ln>
        </p:spPr>
        <p:txBody>
          <a:bodyPr wrap="square" rtlCol="0">
            <a:spAutoFit/>
          </a:bodyPr>
          <a:lstStyle/>
          <a:p>
            <a:r>
              <a:rPr kumimoji="1" lang="en-US" altLang="zh-CN" dirty="0"/>
              <a:t>Evaluation</a:t>
            </a:r>
            <a:endParaRPr kumimoji="1" lang="zh-CN" altLang="en-US" dirty="0"/>
          </a:p>
        </p:txBody>
      </p:sp>
    </p:spTree>
    <p:extLst>
      <p:ext uri="{BB962C8B-B14F-4D97-AF65-F5344CB8AC3E}">
        <p14:creationId xmlns:p14="http://schemas.microsoft.com/office/powerpoint/2010/main" val="28708764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A4CF9F16-82FB-4F79-BE22-DAA5F6872671}"/>
              </a:ext>
            </a:extLst>
          </p:cNvPr>
          <p:cNvSpPr txBox="1"/>
          <p:nvPr/>
        </p:nvSpPr>
        <p:spPr>
          <a:xfrm>
            <a:off x="829559" y="452487"/>
            <a:ext cx="9001118" cy="523220"/>
          </a:xfrm>
          <a:prstGeom prst="rect">
            <a:avLst/>
          </a:prstGeom>
          <a:noFill/>
        </p:spPr>
        <p:txBody>
          <a:bodyPr wrap="none" rtlCol="0">
            <a:spAutoFit/>
          </a:bodyPr>
          <a:lstStyle/>
          <a:p>
            <a:r>
              <a:rPr lang="en-US" altLang="zh-CN" sz="2800" b="1" dirty="0">
                <a:latin typeface="Times New Roman" panose="02020603050405020304" pitchFamily="18" charset="0"/>
                <a:cs typeface="Times New Roman" panose="02020603050405020304" pitchFamily="18" charset="0"/>
              </a:rPr>
              <a:t>Evaluation 1. Proportion of exposed paths against density</a:t>
            </a:r>
            <a:endParaRPr lang="zh-CN" altLang="en-US" sz="28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9A759CD-77ED-401E-B166-9E2A852207AF}"/>
                  </a:ext>
                </a:extLst>
              </p:cNvPr>
              <p:cNvSpPr txBox="1"/>
              <p:nvPr/>
            </p:nvSpPr>
            <p:spPr>
              <a:xfrm>
                <a:off x="829559" y="992493"/>
                <a:ext cx="9002786" cy="1731243"/>
              </a:xfrm>
              <a:prstGeom prst="rect">
                <a:avLst/>
              </a:prstGeom>
              <a:noFill/>
            </p:spPr>
            <p:txBody>
              <a:bodyPr wrap="none" rtlCol="0">
                <a:spAutoFit/>
              </a:bodyPr>
              <a:lstStyle/>
              <a:p>
                <a:pPr>
                  <a:lnSpc>
                    <a:spcPct val="120000"/>
                  </a:lnSpc>
                </a:pPr>
                <a:r>
                  <a:rPr lang="en-US" altLang="zh-CN" b="1">
                    <a:solidFill>
                      <a:srgbClr val="C00000"/>
                    </a:solidFill>
                    <a:latin typeface="Times New Roman" panose="02020603050405020304" pitchFamily="18" charset="0"/>
                    <a:cs typeface="Times New Roman" panose="02020603050405020304" pitchFamily="18" charset="0"/>
                  </a:rPr>
                  <a:t>Definitions</a:t>
                </a:r>
              </a:p>
              <a:p>
                <a:pPr>
                  <a:lnSpc>
                    <a:spcPct val="120000"/>
                  </a:lnSpc>
                </a:pPr>
                <a:r>
                  <a:rPr lang="en-US" altLang="zh-CN">
                    <a:latin typeface="Times New Roman" panose="02020603050405020304" pitchFamily="18" charset="0"/>
                    <a:cs typeface="Times New Roman" panose="02020603050405020304" pitchFamily="18" charset="0"/>
                  </a:rPr>
                  <a:t>(1) </a:t>
                </a:r>
                <a:r>
                  <a:rPr lang="en-US" altLang="zh-CN" b="1">
                    <a:latin typeface="Times New Roman" panose="02020603050405020304" pitchFamily="18" charset="0"/>
                    <a:cs typeface="Times New Roman" panose="02020603050405020304" pitchFamily="18" charset="0"/>
                  </a:rPr>
                  <a:t>Density</a:t>
                </a:r>
                <a:r>
                  <a:rPr lang="en-US" altLang="zh-CN">
                    <a:latin typeface="Times New Roman" panose="02020603050405020304" pitchFamily="18" charset="0"/>
                    <a:cs typeface="Times New Roman" panose="02020603050405020304" pitchFamily="18" charset="0"/>
                  </a:rPr>
                  <a:t>: the node at density = x%, means the node at position = (x%*length (Path))</a:t>
                </a:r>
              </a:p>
              <a:p>
                <a:pPr>
                  <a:lnSpc>
                    <a:spcPct val="120000"/>
                  </a:lnSpc>
                </a:pPr>
                <a:r>
                  <a:rPr lang="en-US" altLang="zh-CN">
                    <a:latin typeface="Times New Roman" panose="02020603050405020304" pitchFamily="18" charset="0"/>
                    <a:cs typeface="Times New Roman" panose="02020603050405020304" pitchFamily="18" charset="0"/>
                  </a:rPr>
                  <a:t>e.g. For a path with length = 200, a node at density = 15% means it is the 30</a:t>
                </a:r>
                <a:r>
                  <a:rPr lang="en-US" altLang="zh-CN" baseline="30000">
                    <a:latin typeface="Times New Roman" panose="02020603050405020304" pitchFamily="18" charset="0"/>
                    <a:cs typeface="Times New Roman" panose="02020603050405020304" pitchFamily="18" charset="0"/>
                  </a:rPr>
                  <a:t>th</a:t>
                </a:r>
                <a:r>
                  <a:rPr lang="en-US" altLang="zh-CN">
                    <a:latin typeface="Times New Roman" panose="02020603050405020304" pitchFamily="18" charset="0"/>
                    <a:cs typeface="Times New Roman" panose="02020603050405020304" pitchFamily="18" charset="0"/>
                  </a:rPr>
                  <a:t> node of this path.</a:t>
                </a:r>
              </a:p>
              <a:p>
                <a:pPr>
                  <a:lnSpc>
                    <a:spcPct val="120000"/>
                  </a:lnSpc>
                </a:pPr>
                <a:r>
                  <a:rPr lang="en-US" altLang="zh-CN">
                    <a:latin typeface="Times New Roman" panose="02020603050405020304" pitchFamily="18" charset="0"/>
                    <a:cs typeface="Times New Roman" panose="02020603050405020304" pitchFamily="18" charset="0"/>
                  </a:rPr>
                  <a:t>(2) </a:t>
                </a:r>
                <a:r>
                  <a:rPr lang="en-US" altLang="zh-CN" b="1">
                    <a:latin typeface="Times New Roman" panose="02020603050405020304" pitchFamily="18" charset="0"/>
                    <a:cs typeface="Times New Roman" panose="02020603050405020304" pitchFamily="18" charset="0"/>
                  </a:rPr>
                  <a:t>Exposed path</a:t>
                </a:r>
                <a:r>
                  <a:rPr lang="en-US" altLang="zh-CN">
                    <a:latin typeface="Times New Roman" panose="02020603050405020304" pitchFamily="18" charset="0"/>
                    <a:cs typeface="Times New Roman" panose="02020603050405020304" pitchFamily="18" charset="0"/>
                  </a:rPr>
                  <a:t>:</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for a path L at the node N, has P(</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𝑔</m:t>
                        </m:r>
                      </m:e>
                      <m:sub>
                        <m:r>
                          <a:rPr lang="en-US" altLang="zh-CN" i="1">
                            <a:latin typeface="Cambria Math" panose="02040503050406030204" pitchFamily="18" charset="0"/>
                            <a:cs typeface="Times New Roman" panose="02020603050405020304" pitchFamily="18" charset="0"/>
                          </a:rPr>
                          <m:t>𝑟</m:t>
                        </m:r>
                      </m:sub>
                    </m:sSub>
                  </m:oMath>
                </a14:m>
                <a:r>
                  <a:rPr lang="en-US" altLang="zh-CN">
                    <a:latin typeface="Times New Roman" panose="02020603050405020304" pitchFamily="18" charset="0"/>
                    <a:cs typeface="Times New Roman" panose="02020603050405020304" pitchFamily="18" charset="0"/>
                  </a:rPr>
                  <a:t>|O) &gt; P(</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𝑔</m:t>
                        </m:r>
                      </m:e>
                      <m:sub>
                        <m:r>
                          <a:rPr lang="en-US" altLang="zh-CN" b="0" i="1" smtClean="0">
                            <a:latin typeface="Cambria Math" panose="02040503050406030204" pitchFamily="18" charset="0"/>
                            <a:cs typeface="Times New Roman" panose="02020603050405020304" pitchFamily="18" charset="0"/>
                          </a:rPr>
                          <m:t>𝑖</m:t>
                        </m:r>
                      </m:sub>
                    </m:sSub>
                  </m:oMath>
                </a14:m>
                <a:r>
                  <a:rPr lang="en-US" altLang="zh-CN">
                    <a:latin typeface="Times New Roman" panose="02020603050405020304" pitchFamily="18" charset="0"/>
                    <a:cs typeface="Times New Roman" panose="02020603050405020304" pitchFamily="18" charset="0"/>
                  </a:rPr>
                  <a:t>|O).</a:t>
                </a:r>
              </a:p>
              <a:p>
                <a:pPr>
                  <a:lnSpc>
                    <a:spcPct val="120000"/>
                  </a:lnSpc>
                </a:pPr>
                <a:r>
                  <a:rPr lang="en-US" altLang="zh-CN">
                    <a:cs typeface="Times New Roman" panose="02020603050405020304" pitchFamily="18" charset="0"/>
                  </a:rPr>
                  <a:t>Where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𝑔</m:t>
                        </m:r>
                      </m:e>
                      <m:sub>
                        <m:r>
                          <a:rPr lang="en-US" altLang="zh-CN" i="1">
                            <a:latin typeface="Cambria Math" panose="02040503050406030204" pitchFamily="18" charset="0"/>
                            <a:cs typeface="Times New Roman" panose="02020603050405020304" pitchFamily="18" charset="0"/>
                          </a:rPr>
                          <m:t>𝑟</m:t>
                        </m:r>
                      </m:sub>
                    </m:sSub>
                  </m:oMath>
                </a14:m>
                <a:r>
                  <a:rPr lang="en-US" altLang="zh-CN">
                    <a:latin typeface="Times New Roman" panose="02020603050405020304" pitchFamily="18" charset="0"/>
                    <a:cs typeface="Times New Roman" panose="02020603050405020304" pitchFamily="18" charset="0"/>
                  </a:rPr>
                  <a:t>: real goal;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𝑔</m:t>
                        </m:r>
                      </m:e>
                      <m:sub>
                        <m:r>
                          <a:rPr lang="en-US" altLang="zh-CN" b="0" i="1" smtClean="0">
                            <a:latin typeface="Cambria Math" panose="02040503050406030204" pitchFamily="18" charset="0"/>
                            <a:cs typeface="Times New Roman" panose="02020603050405020304" pitchFamily="18" charset="0"/>
                          </a:rPr>
                          <m:t>𝑖</m:t>
                        </m:r>
                      </m:sub>
                    </m:sSub>
                  </m:oMath>
                </a14:m>
                <a:r>
                  <a:rPr lang="en-US" altLang="zh-CN">
                    <a:latin typeface="Times New Roman" panose="02020603050405020304" pitchFamily="18" charset="0"/>
                    <a:cs typeface="Times New Roman" panose="02020603050405020304" pitchFamily="18" charset="0"/>
                  </a:rPr>
                  <a:t>: fake goals; O: observation</a:t>
                </a:r>
              </a:p>
            </p:txBody>
          </p:sp>
        </mc:Choice>
        <mc:Fallback xmlns="">
          <p:sp>
            <p:nvSpPr>
              <p:cNvPr id="7" name="文本框 6">
                <a:extLst>
                  <a:ext uri="{FF2B5EF4-FFF2-40B4-BE49-F238E27FC236}">
                    <a16:creationId xmlns:a16="http://schemas.microsoft.com/office/drawing/2014/main" id="{09A759CD-77ED-401E-B166-9E2A852207AF}"/>
                  </a:ext>
                </a:extLst>
              </p:cNvPr>
              <p:cNvSpPr txBox="1">
                <a:spLocks noRot="1" noChangeAspect="1" noMove="1" noResize="1" noEditPoints="1" noAdjustHandles="1" noChangeArrowheads="1" noChangeShapeType="1" noTextEdit="1"/>
              </p:cNvSpPr>
              <p:nvPr/>
            </p:nvSpPr>
            <p:spPr>
              <a:xfrm>
                <a:off x="829559" y="992493"/>
                <a:ext cx="9002786" cy="1731243"/>
              </a:xfrm>
              <a:prstGeom prst="rect">
                <a:avLst/>
              </a:prstGeom>
              <a:blipFill>
                <a:blip r:embed="rId2"/>
                <a:stretch>
                  <a:fillRect l="-542" t="-352" b="-4930"/>
                </a:stretch>
              </a:blipFill>
            </p:spPr>
            <p:txBody>
              <a:bodyPr/>
              <a:lstStyle/>
              <a:p>
                <a:r>
                  <a:rPr lang="zh-CN" altLang="en-US">
                    <a:noFill/>
                  </a:rPr>
                  <a:t> </a:t>
                </a:r>
              </a:p>
            </p:txBody>
          </p:sp>
        </mc:Fallback>
      </mc:AlternateContent>
      <p:graphicFrame>
        <p:nvGraphicFramePr>
          <p:cNvPr id="9" name="图表 8">
            <a:extLst>
              <a:ext uri="{FF2B5EF4-FFF2-40B4-BE49-F238E27FC236}">
                <a16:creationId xmlns:a16="http://schemas.microsoft.com/office/drawing/2014/main" id="{288D2186-115F-4F8A-8DC7-CE315704987B}"/>
              </a:ext>
            </a:extLst>
          </p:cNvPr>
          <p:cNvGraphicFramePr>
            <a:graphicFrameLocks/>
          </p:cNvGraphicFramePr>
          <p:nvPr>
            <p:extLst>
              <p:ext uri="{D42A27DB-BD31-4B8C-83A1-F6EECF244321}">
                <p14:modId xmlns:p14="http://schemas.microsoft.com/office/powerpoint/2010/main" val="3563622900"/>
              </p:ext>
            </p:extLst>
          </p:nvPr>
        </p:nvGraphicFramePr>
        <p:xfrm>
          <a:off x="2395978" y="2723736"/>
          <a:ext cx="6682033" cy="3616987"/>
        </p:xfrm>
        <a:graphic>
          <a:graphicData uri="http://schemas.openxmlformats.org/drawingml/2006/chart">
            <c:chart xmlns:c="http://schemas.openxmlformats.org/drawingml/2006/chart" xmlns:r="http://schemas.openxmlformats.org/officeDocument/2006/relationships" r:id="rId3"/>
          </a:graphicData>
        </a:graphic>
      </p:graphicFrame>
      <p:sp>
        <p:nvSpPr>
          <p:cNvPr id="5" name="文本框 4">
            <a:extLst>
              <a:ext uri="{FF2B5EF4-FFF2-40B4-BE49-F238E27FC236}">
                <a16:creationId xmlns:a16="http://schemas.microsoft.com/office/drawing/2014/main" id="{3A9DEA71-A40E-CD45-8F5C-FA4AED5B278D}"/>
              </a:ext>
            </a:extLst>
          </p:cNvPr>
          <p:cNvSpPr txBox="1"/>
          <p:nvPr/>
        </p:nvSpPr>
        <p:spPr>
          <a:xfrm>
            <a:off x="0" y="6439540"/>
            <a:ext cx="1352282" cy="369332"/>
          </a:xfrm>
          <a:prstGeom prst="rect">
            <a:avLst/>
          </a:prstGeom>
          <a:noFill/>
          <a:ln w="28575">
            <a:solidFill>
              <a:schemeClr val="tx1"/>
            </a:solidFill>
          </a:ln>
        </p:spPr>
        <p:txBody>
          <a:bodyPr wrap="square" rtlCol="0">
            <a:spAutoFit/>
          </a:bodyPr>
          <a:lstStyle/>
          <a:p>
            <a:r>
              <a:rPr kumimoji="1" lang="en-US" altLang="zh-CN" dirty="0"/>
              <a:t>Evaluation</a:t>
            </a:r>
            <a:endParaRPr kumimoji="1" lang="zh-CN" altLang="en-US" dirty="0"/>
          </a:p>
        </p:txBody>
      </p:sp>
    </p:spTree>
    <p:extLst>
      <p:ext uri="{BB962C8B-B14F-4D97-AF65-F5344CB8AC3E}">
        <p14:creationId xmlns:p14="http://schemas.microsoft.com/office/powerpoint/2010/main" val="2916667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A4CF9F16-82FB-4F79-BE22-DAA5F6872671}"/>
              </a:ext>
            </a:extLst>
          </p:cNvPr>
          <p:cNvSpPr txBox="1"/>
          <p:nvPr/>
        </p:nvSpPr>
        <p:spPr>
          <a:xfrm>
            <a:off x="829559" y="452487"/>
            <a:ext cx="9350508" cy="523220"/>
          </a:xfrm>
          <a:prstGeom prst="rect">
            <a:avLst/>
          </a:prstGeom>
          <a:noFill/>
        </p:spPr>
        <p:txBody>
          <a:bodyPr wrap="none" rtlCol="0">
            <a:spAutoFit/>
          </a:bodyPr>
          <a:lstStyle/>
          <a:p>
            <a:r>
              <a:rPr lang="en-US" altLang="zh-CN" sz="2800" b="1" dirty="0">
                <a:latin typeface="Times New Roman" panose="02020603050405020304" pitchFamily="18" charset="0"/>
                <a:cs typeface="Times New Roman" panose="02020603050405020304" pitchFamily="18" charset="0"/>
              </a:rPr>
              <a:t>Evaluation 2. Probability of the real goal against the density</a:t>
            </a:r>
            <a:endParaRPr lang="zh-CN" altLang="en-US" sz="28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9A759CD-77ED-401E-B166-9E2A852207AF}"/>
                  </a:ext>
                </a:extLst>
              </p:cNvPr>
              <p:cNvSpPr txBox="1"/>
              <p:nvPr/>
            </p:nvSpPr>
            <p:spPr>
              <a:xfrm>
                <a:off x="829559" y="1103032"/>
                <a:ext cx="4692054" cy="1368260"/>
              </a:xfrm>
              <a:prstGeom prst="rect">
                <a:avLst/>
              </a:prstGeom>
              <a:noFill/>
            </p:spPr>
            <p:txBody>
              <a:bodyPr wrap="none" rtlCol="0">
                <a:spAutoFit/>
              </a:bodyPr>
              <a:lstStyle/>
              <a:p>
                <a:r>
                  <a:rPr lang="en-US" altLang="zh-CN" b="1">
                    <a:solidFill>
                      <a:srgbClr val="C00000"/>
                    </a:solidFill>
                    <a:latin typeface="Times New Roman" panose="02020603050405020304" pitchFamily="18" charset="0"/>
                    <a:cs typeface="Times New Roman" panose="02020603050405020304" pitchFamily="18" charset="0"/>
                  </a:rPr>
                  <a:t>Definitions</a:t>
                </a:r>
              </a:p>
              <a:p>
                <a:r>
                  <a:rPr lang="en-US" altLang="zh-CN" b="1">
                    <a:latin typeface="Times New Roman" panose="02020603050405020304" pitchFamily="18" charset="0"/>
                    <a:cs typeface="Times New Roman" panose="02020603050405020304" pitchFamily="18" charset="0"/>
                  </a:rPr>
                  <a:t>Average probability of the real goal =</a:t>
                </a:r>
                <a:r>
                  <a:rPr lang="en-US" altLang="zh-CN">
                    <a:latin typeface="Times New Roman" panose="02020603050405020304" pitchFamily="18" charset="0"/>
                    <a:cs typeface="Times New Roman" panose="02020603050405020304" pitchFamily="18" charset="0"/>
                  </a:rPr>
                  <a:t> </a:t>
                </a:r>
                <a14:m>
                  <m:oMath xmlns:m="http://schemas.openxmlformats.org/officeDocument/2006/math">
                    <m:f>
                      <m:fPr>
                        <m:ctrlPr>
                          <a:rPr lang="en-US" altLang="zh-CN" i="1" smtClean="0">
                            <a:latin typeface="Cambria Math" panose="02040503050406030204" pitchFamily="18" charset="0"/>
                            <a:cs typeface="Times New Roman" panose="02020603050405020304" pitchFamily="18" charset="0"/>
                          </a:rPr>
                        </m:ctrlPr>
                      </m:fPr>
                      <m:num>
                        <m:nary>
                          <m:naryPr>
                            <m:chr m:val="∑"/>
                            <m:ctrlPr>
                              <a:rPr lang="en-US" altLang="zh-CN" i="1" smtClean="0">
                                <a:latin typeface="Cambria Math" panose="02040503050406030204" pitchFamily="18" charset="0"/>
                                <a:cs typeface="Times New Roman" panose="02020603050405020304" pitchFamily="18" charset="0"/>
                              </a:rPr>
                            </m:ctrlPr>
                          </m:naryPr>
                          <m:sub>
                            <m:r>
                              <m:rPr>
                                <m:brk m:alnAt="23"/>
                              </m:rPr>
                              <a:rPr lang="en-US" altLang="zh-CN" b="0" i="1" smtClean="0">
                                <a:latin typeface="Cambria Math" panose="02040503050406030204" pitchFamily="18" charset="0"/>
                                <a:cs typeface="Times New Roman" panose="02020603050405020304" pitchFamily="18" charset="0"/>
                              </a:rPr>
                              <m:t>1</m:t>
                            </m:r>
                          </m:sub>
                          <m:sup>
                            <m:r>
                              <a:rPr lang="en-US" altLang="zh-CN" b="0" i="1" smtClean="0">
                                <a:latin typeface="Cambria Math" panose="02040503050406030204" pitchFamily="18" charset="0"/>
                                <a:cs typeface="Times New Roman" panose="02020603050405020304" pitchFamily="18" charset="0"/>
                              </a:rPr>
                              <m:t>𝑁</m:t>
                            </m:r>
                          </m:sup>
                          <m:e>
                            <m:r>
                              <a:rPr lang="en-US" altLang="zh-CN" b="0" i="1" smtClean="0">
                                <a:latin typeface="Cambria Math" panose="02040503050406030204" pitchFamily="18" charset="0"/>
                                <a:cs typeface="Times New Roman" panose="02020603050405020304" pitchFamily="18" charset="0"/>
                              </a:rPr>
                              <m:t>𝑃</m:t>
                            </m:r>
                            <m:r>
                              <a:rPr lang="en-US" altLang="zh-CN" b="0" i="1" smtClean="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𝑔</m:t>
                                </m:r>
                              </m:e>
                              <m:sub>
                                <m:r>
                                  <a:rPr lang="en-US" altLang="zh-CN" b="0" i="1" smtClean="0">
                                    <a:latin typeface="Cambria Math" panose="02040503050406030204" pitchFamily="18" charset="0"/>
                                    <a:cs typeface="Times New Roman" panose="02020603050405020304" pitchFamily="18" charset="0"/>
                                  </a:rPr>
                                  <m:t>𝑟</m:t>
                                </m:r>
                              </m:sub>
                            </m:sSub>
                            <m:r>
                              <a:rPr lang="en-US" altLang="zh-CN" b="0" i="1" smtClean="0">
                                <a:latin typeface="Cambria Math" panose="02040503050406030204" pitchFamily="18" charset="0"/>
                                <a:cs typeface="Times New Roman" panose="02020603050405020304" pitchFamily="18" charset="0"/>
                              </a:rPr>
                              <m:t>)</m:t>
                            </m:r>
                          </m:e>
                        </m:nary>
                      </m:num>
                      <m:den>
                        <m:r>
                          <a:rPr lang="en-US" altLang="zh-CN" b="0" i="1" smtClean="0">
                            <a:latin typeface="Cambria Math" panose="02040503050406030204" pitchFamily="18" charset="0"/>
                            <a:cs typeface="Times New Roman" panose="02020603050405020304" pitchFamily="18" charset="0"/>
                          </a:rPr>
                          <m:t>𝑁</m:t>
                        </m:r>
                      </m:den>
                    </m:f>
                  </m:oMath>
                </a14:m>
                <a:endParaRPr lang="en-US" altLang="zh-CN" b="1">
                  <a:latin typeface="Times New Roman" panose="02020603050405020304" pitchFamily="18" charset="0"/>
                  <a:cs typeface="Times New Roman" panose="02020603050405020304" pitchFamily="18" charset="0"/>
                </a:endParaRPr>
              </a:p>
              <a:p>
                <a:r>
                  <a:rPr lang="en-US" altLang="zh-CN">
                    <a:latin typeface="Times New Roman" panose="02020603050405020304" pitchFamily="18" charset="0"/>
                    <a:cs typeface="Times New Roman" panose="02020603050405020304" pitchFamily="18" charset="0"/>
                  </a:rPr>
                  <a:t>where N: number of experiments</a:t>
                </a:r>
              </a:p>
              <a:p>
                <a:r>
                  <a:rPr lang="en-US" altLang="zh-CN" b="0">
                    <a:cs typeface="Times New Roman" panose="02020603050405020304" pitchFamily="18" charset="0"/>
                  </a:rPr>
                  <a:t>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    </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𝑔</m:t>
                        </m:r>
                      </m:e>
                      <m:sub>
                        <m:r>
                          <a:rPr lang="en-US" altLang="zh-CN" i="1">
                            <a:latin typeface="Cambria Math" panose="02040503050406030204" pitchFamily="18" charset="0"/>
                            <a:cs typeface="Times New Roman" panose="02020603050405020304" pitchFamily="18" charset="0"/>
                          </a:rPr>
                          <m:t>𝑟</m:t>
                        </m:r>
                      </m:sub>
                    </m:sSub>
                  </m:oMath>
                </a14:m>
                <a:r>
                  <a:rPr lang="en-US" altLang="zh-CN">
                    <a:latin typeface="Times New Roman" panose="02020603050405020304" pitchFamily="18" charset="0"/>
                    <a:cs typeface="Times New Roman" panose="02020603050405020304" pitchFamily="18" charset="0"/>
                  </a:rPr>
                  <a:t>: real goal</a:t>
                </a:r>
              </a:p>
            </p:txBody>
          </p:sp>
        </mc:Choice>
        <mc:Fallback xmlns="">
          <p:sp>
            <p:nvSpPr>
              <p:cNvPr id="7" name="文本框 6">
                <a:extLst>
                  <a:ext uri="{FF2B5EF4-FFF2-40B4-BE49-F238E27FC236}">
                    <a16:creationId xmlns:a16="http://schemas.microsoft.com/office/drawing/2014/main" id="{09A759CD-77ED-401E-B166-9E2A852207AF}"/>
                  </a:ext>
                </a:extLst>
              </p:cNvPr>
              <p:cNvSpPr txBox="1">
                <a:spLocks noRot="1" noChangeAspect="1" noMove="1" noResize="1" noEditPoints="1" noAdjustHandles="1" noChangeArrowheads="1" noChangeShapeType="1" noTextEdit="1"/>
              </p:cNvSpPr>
              <p:nvPr/>
            </p:nvSpPr>
            <p:spPr>
              <a:xfrm>
                <a:off x="829559" y="1103032"/>
                <a:ext cx="4692054" cy="1368260"/>
              </a:xfrm>
              <a:prstGeom prst="rect">
                <a:avLst/>
              </a:prstGeom>
              <a:blipFill>
                <a:blip r:embed="rId2"/>
                <a:stretch>
                  <a:fillRect l="-1039" t="-2679" b="-6250"/>
                </a:stretch>
              </a:blipFill>
            </p:spPr>
            <p:txBody>
              <a:bodyPr/>
              <a:lstStyle/>
              <a:p>
                <a:r>
                  <a:rPr lang="zh-CN" altLang="en-US">
                    <a:noFill/>
                  </a:rPr>
                  <a:t> </a:t>
                </a:r>
              </a:p>
            </p:txBody>
          </p:sp>
        </mc:Fallback>
      </mc:AlternateContent>
      <p:graphicFrame>
        <p:nvGraphicFramePr>
          <p:cNvPr id="8" name="图表 7">
            <a:extLst>
              <a:ext uri="{FF2B5EF4-FFF2-40B4-BE49-F238E27FC236}">
                <a16:creationId xmlns:a16="http://schemas.microsoft.com/office/drawing/2014/main" id="{87796875-8EAC-4A99-AF70-2BC45D08BA36}"/>
              </a:ext>
            </a:extLst>
          </p:cNvPr>
          <p:cNvGraphicFramePr>
            <a:graphicFrameLocks/>
          </p:cNvGraphicFramePr>
          <p:nvPr>
            <p:extLst>
              <p:ext uri="{D42A27DB-BD31-4B8C-83A1-F6EECF244321}">
                <p14:modId xmlns:p14="http://schemas.microsoft.com/office/powerpoint/2010/main" val="3075290662"/>
              </p:ext>
            </p:extLst>
          </p:nvPr>
        </p:nvGraphicFramePr>
        <p:xfrm>
          <a:off x="2853226" y="2721727"/>
          <a:ext cx="6485547" cy="3891328"/>
        </p:xfrm>
        <a:graphic>
          <a:graphicData uri="http://schemas.openxmlformats.org/drawingml/2006/chart">
            <c:chart xmlns:c="http://schemas.openxmlformats.org/drawingml/2006/chart" xmlns:r="http://schemas.openxmlformats.org/officeDocument/2006/relationships" r:id="rId3"/>
          </a:graphicData>
        </a:graphic>
      </p:graphicFrame>
      <p:sp>
        <p:nvSpPr>
          <p:cNvPr id="5" name="文本框 4">
            <a:extLst>
              <a:ext uri="{FF2B5EF4-FFF2-40B4-BE49-F238E27FC236}">
                <a16:creationId xmlns:a16="http://schemas.microsoft.com/office/drawing/2014/main" id="{E69031CB-29FF-B640-9F8B-208D0F135F52}"/>
              </a:ext>
            </a:extLst>
          </p:cNvPr>
          <p:cNvSpPr txBox="1"/>
          <p:nvPr/>
        </p:nvSpPr>
        <p:spPr>
          <a:xfrm>
            <a:off x="0" y="6439540"/>
            <a:ext cx="1352282" cy="369332"/>
          </a:xfrm>
          <a:prstGeom prst="rect">
            <a:avLst/>
          </a:prstGeom>
          <a:noFill/>
          <a:ln w="28575">
            <a:solidFill>
              <a:schemeClr val="tx1"/>
            </a:solidFill>
          </a:ln>
        </p:spPr>
        <p:txBody>
          <a:bodyPr wrap="square" rtlCol="0">
            <a:spAutoFit/>
          </a:bodyPr>
          <a:lstStyle/>
          <a:p>
            <a:r>
              <a:rPr kumimoji="1" lang="en-US" altLang="zh-CN" dirty="0"/>
              <a:t>Evaluation</a:t>
            </a:r>
            <a:endParaRPr kumimoji="1" lang="zh-CN" altLang="en-US" dirty="0"/>
          </a:p>
        </p:txBody>
      </p:sp>
    </p:spTree>
    <p:extLst>
      <p:ext uri="{BB962C8B-B14F-4D97-AF65-F5344CB8AC3E}">
        <p14:creationId xmlns:p14="http://schemas.microsoft.com/office/powerpoint/2010/main" val="730572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A4CF9F16-82FB-4F79-BE22-DAA5F6872671}"/>
              </a:ext>
            </a:extLst>
          </p:cNvPr>
          <p:cNvSpPr txBox="1"/>
          <p:nvPr/>
        </p:nvSpPr>
        <p:spPr>
          <a:xfrm>
            <a:off x="895546" y="650450"/>
            <a:ext cx="3836307" cy="523220"/>
          </a:xfrm>
          <a:prstGeom prst="rect">
            <a:avLst/>
          </a:prstGeom>
          <a:noFill/>
        </p:spPr>
        <p:txBody>
          <a:bodyPr wrap="none" rtlCol="0">
            <a:spAutoFit/>
          </a:bodyPr>
          <a:lstStyle/>
          <a:p>
            <a:r>
              <a:rPr lang="en-US" altLang="zh-CN" sz="2800" b="1" dirty="0">
                <a:latin typeface="Times New Roman" panose="02020603050405020304" pitchFamily="18" charset="0"/>
                <a:cs typeface="Times New Roman" panose="02020603050405020304" pitchFamily="18" charset="0"/>
              </a:rPr>
              <a:t>Evaluation 3. Cost ratio</a:t>
            </a:r>
            <a:endParaRPr lang="zh-CN" altLang="en-US" sz="28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9A759CD-77ED-401E-B166-9E2A852207AF}"/>
                  </a:ext>
                </a:extLst>
              </p:cNvPr>
              <p:cNvSpPr txBox="1"/>
              <p:nvPr/>
            </p:nvSpPr>
            <p:spPr>
              <a:xfrm>
                <a:off x="895546" y="1188280"/>
                <a:ext cx="5399235" cy="1591782"/>
              </a:xfrm>
              <a:prstGeom prst="rect">
                <a:avLst/>
              </a:prstGeom>
              <a:noFill/>
            </p:spPr>
            <p:txBody>
              <a:bodyPr wrap="none" rtlCol="0">
                <a:spAutoFit/>
              </a:bodyPr>
              <a:lstStyle/>
              <a:p>
                <a:r>
                  <a:rPr lang="en-US" altLang="zh-CN" b="1">
                    <a:solidFill>
                      <a:srgbClr val="C00000"/>
                    </a:solidFill>
                    <a:latin typeface="Times New Roman" panose="02020603050405020304" pitchFamily="18" charset="0"/>
                    <a:cs typeface="Times New Roman" panose="02020603050405020304" pitchFamily="18" charset="0"/>
                  </a:rPr>
                  <a:t>Definition</a:t>
                </a:r>
              </a:p>
              <a:p>
                <a:r>
                  <a:rPr lang="en-US" altLang="zh-CN" b="1">
                    <a:latin typeface="Times New Roman" panose="02020603050405020304" pitchFamily="18" charset="0"/>
                    <a:cs typeface="Times New Roman" panose="02020603050405020304" pitchFamily="18" charset="0"/>
                  </a:rPr>
                  <a:t>Cost_ratio(i) =</a:t>
                </a:r>
                <a:r>
                  <a:rPr lang="en-US" altLang="zh-CN">
                    <a:latin typeface="Times New Roman" panose="02020603050405020304" pitchFamily="18" charset="0"/>
                    <a:cs typeface="Times New Roman" panose="02020603050405020304" pitchFamily="18" charset="0"/>
                  </a:rPr>
                  <a:t> </a:t>
                </a:r>
                <a14:m>
                  <m:oMath xmlns:m="http://schemas.openxmlformats.org/officeDocument/2006/math">
                    <m:f>
                      <m:fPr>
                        <m:ctrlPr>
                          <a:rPr lang="en-US" altLang="zh-CN" i="1" smtClean="0">
                            <a:latin typeface="Cambria Math" panose="02040503050406030204" pitchFamily="18" charset="0"/>
                            <a:cs typeface="Times New Roman" panose="02020603050405020304" pitchFamily="18" charset="0"/>
                          </a:rPr>
                        </m:ctrlPr>
                      </m:fPr>
                      <m:num>
                        <m:r>
                          <a:rPr lang="en-US" altLang="zh-CN" i="1" smtClean="0">
                            <a:latin typeface="Cambria Math" panose="02040503050406030204" pitchFamily="18" charset="0"/>
                            <a:cs typeface="Times New Roman" panose="02020603050405020304" pitchFamily="18" charset="0"/>
                          </a:rPr>
                          <m:t>𝐴</m:t>
                        </m:r>
                        <m:r>
                          <a:rPr lang="en-US" altLang="zh-CN" b="0" i="1" smtClean="0">
                            <a:latin typeface="Cambria Math" panose="02040503050406030204" pitchFamily="18" charset="0"/>
                            <a:cs typeface="Times New Roman" panose="02020603050405020304" pitchFamily="18" charset="0"/>
                          </a:rPr>
                          <m:t>𝑉𝐺</m:t>
                        </m:r>
                        <m:r>
                          <a:rPr lang="en-US" altLang="zh-CN" b="0" i="1" smtClean="0">
                            <a:latin typeface="Cambria Math" panose="02040503050406030204" pitchFamily="18" charset="0"/>
                            <a:cs typeface="Times New Roman" panose="02020603050405020304" pitchFamily="18" charset="0"/>
                          </a:rPr>
                          <m:t>_</m:t>
                        </m:r>
                        <m:r>
                          <a:rPr lang="en-US" altLang="zh-CN" b="0" i="1" smtClean="0">
                            <a:latin typeface="Cambria Math" panose="02040503050406030204" pitchFamily="18" charset="0"/>
                            <a:cs typeface="Times New Roman" panose="02020603050405020304" pitchFamily="18" charset="0"/>
                          </a:rPr>
                          <m:t>𝐶𝑜𝑠𝑡</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𝑖</m:t>
                        </m:r>
                        <m:r>
                          <a:rPr lang="en-US" altLang="zh-CN" b="0" i="1" smtClean="0">
                            <a:latin typeface="Cambria Math" panose="02040503050406030204" pitchFamily="18" charset="0"/>
                            <a:cs typeface="Times New Roman" panose="02020603050405020304" pitchFamily="18" charset="0"/>
                          </a:rPr>
                          <m:t>)</m:t>
                        </m:r>
                      </m:num>
                      <m:den>
                        <m:r>
                          <a:rPr lang="en-US" altLang="zh-CN" b="0" i="1" smtClean="0">
                            <a:latin typeface="Cambria Math" panose="02040503050406030204" pitchFamily="18" charset="0"/>
                            <a:cs typeface="Times New Roman" panose="02020603050405020304" pitchFamily="18" charset="0"/>
                          </a:rPr>
                          <m:t>𝐴𝑉𝐺</m:t>
                        </m:r>
                        <m:r>
                          <a:rPr lang="en-US" altLang="zh-CN" b="0" i="1" smtClean="0">
                            <a:latin typeface="Cambria Math" panose="02040503050406030204" pitchFamily="18" charset="0"/>
                            <a:cs typeface="Times New Roman" panose="02020603050405020304" pitchFamily="18" charset="0"/>
                          </a:rPr>
                          <m:t>_</m:t>
                        </m:r>
                        <m:r>
                          <a:rPr lang="en-US" altLang="zh-CN" b="0" i="1" smtClean="0">
                            <a:latin typeface="Cambria Math" panose="02040503050406030204" pitchFamily="18" charset="0"/>
                            <a:cs typeface="Times New Roman" panose="02020603050405020304" pitchFamily="18" charset="0"/>
                          </a:rPr>
                          <m:t>𝐶𝑜𝑠𝑡</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𝐷𝑢𝑚𝑚𝑦</m:t>
                        </m:r>
                        <m:r>
                          <a:rPr lang="en-US" altLang="zh-CN" b="0" i="1" smtClean="0">
                            <a:latin typeface="Cambria Math" panose="02040503050406030204" pitchFamily="18" charset="0"/>
                            <a:cs typeface="Times New Roman" panose="02020603050405020304" pitchFamily="18" charset="0"/>
                          </a:rPr>
                          <m:t>)</m:t>
                        </m:r>
                      </m:den>
                    </m:f>
                  </m:oMath>
                </a14:m>
                <a:endParaRPr lang="en-US" altLang="zh-CN" b="1">
                  <a:latin typeface="Times New Roman" panose="02020603050405020304" pitchFamily="18" charset="0"/>
                  <a:cs typeface="Times New Roman" panose="02020603050405020304" pitchFamily="18" charset="0"/>
                </a:endParaRPr>
              </a:p>
              <a:p>
                <a:pPr>
                  <a:lnSpc>
                    <a:spcPct val="150000"/>
                  </a:lnSpc>
                </a:pPr>
                <a:r>
                  <a:rPr lang="en-US" altLang="zh-CN">
                    <a:latin typeface="Times New Roman" panose="02020603050405020304" pitchFamily="18" charset="0"/>
                    <a:cs typeface="Times New Roman" panose="02020603050405020304" pitchFamily="18" charset="0"/>
                  </a:rPr>
                  <a:t>where i = “Dummy”, “Entropy”, “Heuristic”, “Original”</a:t>
                </a:r>
              </a:p>
              <a:p>
                <a:pPr>
                  <a:lnSpc>
                    <a:spcPct val="150000"/>
                  </a:lnSpc>
                </a:pPr>
                <a:r>
                  <a:rPr lang="en-US" altLang="zh-CN">
                    <a:latin typeface="Times New Roman" panose="02020603050405020304" pitchFamily="18" charset="0"/>
                    <a:cs typeface="Times New Roman" panose="02020603050405020304" pitchFamily="18" charset="0"/>
                  </a:rPr>
                  <a:t>(Cost is the path cost for each model.)</a:t>
                </a:r>
              </a:p>
            </p:txBody>
          </p:sp>
        </mc:Choice>
        <mc:Fallback xmlns="">
          <p:sp>
            <p:nvSpPr>
              <p:cNvPr id="7" name="文本框 6">
                <a:extLst>
                  <a:ext uri="{FF2B5EF4-FFF2-40B4-BE49-F238E27FC236}">
                    <a16:creationId xmlns:a16="http://schemas.microsoft.com/office/drawing/2014/main" id="{09A759CD-77ED-401E-B166-9E2A852207AF}"/>
                  </a:ext>
                </a:extLst>
              </p:cNvPr>
              <p:cNvSpPr txBox="1">
                <a:spLocks noRot="1" noChangeAspect="1" noMove="1" noResize="1" noEditPoints="1" noAdjustHandles="1" noChangeArrowheads="1" noChangeShapeType="1" noTextEdit="1"/>
              </p:cNvSpPr>
              <p:nvPr/>
            </p:nvSpPr>
            <p:spPr>
              <a:xfrm>
                <a:off x="895546" y="1188280"/>
                <a:ext cx="5399235" cy="1591782"/>
              </a:xfrm>
              <a:prstGeom prst="rect">
                <a:avLst/>
              </a:prstGeom>
              <a:blipFill>
                <a:blip r:embed="rId2"/>
                <a:stretch>
                  <a:fillRect l="-1016" t="-2299" r="-226" b="-5364"/>
                </a:stretch>
              </a:blipFill>
            </p:spPr>
            <p:txBody>
              <a:bodyPr/>
              <a:lstStyle/>
              <a:p>
                <a:r>
                  <a:rPr lang="zh-CN" altLang="en-US">
                    <a:noFill/>
                  </a:rPr>
                  <a:t> </a:t>
                </a:r>
              </a:p>
            </p:txBody>
          </p:sp>
        </mc:Fallback>
      </mc:AlternateContent>
      <p:graphicFrame>
        <p:nvGraphicFramePr>
          <p:cNvPr id="9" name="图表 8">
            <a:extLst>
              <a:ext uri="{FF2B5EF4-FFF2-40B4-BE49-F238E27FC236}">
                <a16:creationId xmlns:a16="http://schemas.microsoft.com/office/drawing/2014/main" id="{7BE5A7FD-56F1-4984-B5C7-4A2F4CC87E46}"/>
              </a:ext>
            </a:extLst>
          </p:cNvPr>
          <p:cNvGraphicFramePr>
            <a:graphicFrameLocks/>
          </p:cNvGraphicFramePr>
          <p:nvPr>
            <p:extLst>
              <p:ext uri="{D42A27DB-BD31-4B8C-83A1-F6EECF244321}">
                <p14:modId xmlns:p14="http://schemas.microsoft.com/office/powerpoint/2010/main" val="1524292703"/>
              </p:ext>
            </p:extLst>
          </p:nvPr>
        </p:nvGraphicFramePr>
        <p:xfrm>
          <a:off x="3077333" y="2849816"/>
          <a:ext cx="5762263" cy="3366659"/>
        </p:xfrm>
        <a:graphic>
          <a:graphicData uri="http://schemas.openxmlformats.org/drawingml/2006/chart">
            <c:chart xmlns:c="http://schemas.openxmlformats.org/drawingml/2006/chart" xmlns:r="http://schemas.openxmlformats.org/officeDocument/2006/relationships" r:id="rId3"/>
          </a:graphicData>
        </a:graphic>
      </p:graphicFrame>
      <p:sp>
        <p:nvSpPr>
          <p:cNvPr id="5" name="文本框 4">
            <a:extLst>
              <a:ext uri="{FF2B5EF4-FFF2-40B4-BE49-F238E27FC236}">
                <a16:creationId xmlns:a16="http://schemas.microsoft.com/office/drawing/2014/main" id="{9C1DDE8D-72AD-5B4D-AC59-B5C360221DFF}"/>
              </a:ext>
            </a:extLst>
          </p:cNvPr>
          <p:cNvSpPr txBox="1"/>
          <p:nvPr/>
        </p:nvSpPr>
        <p:spPr>
          <a:xfrm>
            <a:off x="0" y="6439540"/>
            <a:ext cx="1352282" cy="369332"/>
          </a:xfrm>
          <a:prstGeom prst="rect">
            <a:avLst/>
          </a:prstGeom>
          <a:noFill/>
          <a:ln w="28575">
            <a:solidFill>
              <a:schemeClr val="tx1"/>
            </a:solidFill>
          </a:ln>
        </p:spPr>
        <p:txBody>
          <a:bodyPr wrap="square" rtlCol="0">
            <a:spAutoFit/>
          </a:bodyPr>
          <a:lstStyle/>
          <a:p>
            <a:r>
              <a:rPr kumimoji="1" lang="en-US" altLang="zh-CN" dirty="0"/>
              <a:t>Evaluation</a:t>
            </a:r>
            <a:endParaRPr kumimoji="1" lang="zh-CN" altLang="en-US" dirty="0"/>
          </a:p>
        </p:txBody>
      </p:sp>
    </p:spTree>
    <p:extLst>
      <p:ext uri="{BB962C8B-B14F-4D97-AF65-F5344CB8AC3E}">
        <p14:creationId xmlns:p14="http://schemas.microsoft.com/office/powerpoint/2010/main" val="2531240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FC2702CD-83BD-4BB9-94CA-E666AD5A9DE4}"/>
              </a:ext>
            </a:extLst>
          </p:cNvPr>
          <p:cNvSpPr txBox="1"/>
          <p:nvPr/>
        </p:nvSpPr>
        <p:spPr>
          <a:xfrm>
            <a:off x="1352282" y="2006352"/>
            <a:ext cx="10677347" cy="3370153"/>
          </a:xfrm>
          <a:prstGeom prst="rect">
            <a:avLst/>
          </a:prstGeom>
          <a:noFill/>
        </p:spPr>
        <p:txBody>
          <a:bodyPr wrap="none" rtlCol="0">
            <a:spAutoFit/>
          </a:bodyPr>
          <a:lstStyle/>
          <a:p>
            <a:pPr marL="342900" indent="-342900">
              <a:lnSpc>
                <a:spcPct val="150000"/>
              </a:lnSpc>
              <a:buAutoNum type="arabicPeriod"/>
            </a:pPr>
            <a:r>
              <a:rPr lang="en-US" altLang="zh-CN" sz="2400" dirty="0">
                <a:latin typeface="Times" pitchFamily="2" charset="0"/>
              </a:rPr>
              <a:t>Reinforcement learning in deceptive path-planning</a:t>
            </a:r>
          </a:p>
          <a:p>
            <a:pPr marL="342900" indent="-342900">
              <a:lnSpc>
                <a:spcPct val="150000"/>
              </a:lnSpc>
              <a:buAutoNum type="arabicPeriod"/>
            </a:pPr>
            <a:r>
              <a:rPr lang="en-US" altLang="zh-CN" sz="2400" dirty="0">
                <a:latin typeface="Times" pitchFamily="2" charset="0"/>
              </a:rPr>
              <a:t>Evaluation summary: Heuristic model and Entropy model</a:t>
            </a:r>
            <a:br>
              <a:rPr lang="en-US" altLang="zh-CN" sz="2400" dirty="0">
                <a:latin typeface="Times" pitchFamily="2" charset="0"/>
              </a:rPr>
            </a:br>
            <a:r>
              <a:rPr lang="en-US" altLang="zh-CN" sz="2400" dirty="0">
                <a:latin typeface="Times" pitchFamily="2" charset="0"/>
              </a:rPr>
              <a:t>(1) Less information leak, less time complexity. </a:t>
            </a:r>
            <a:br>
              <a:rPr lang="en-US" altLang="zh-CN" sz="2400" dirty="0">
                <a:latin typeface="Times" pitchFamily="2" charset="0"/>
              </a:rPr>
            </a:br>
            <a:r>
              <a:rPr lang="en-US" altLang="zh-CN" sz="2400" dirty="0">
                <a:latin typeface="Times" pitchFamily="2" charset="0"/>
              </a:rPr>
              <a:t>(2) Both of the models perform deception in path-planning with different degrees. </a:t>
            </a:r>
            <a:br>
              <a:rPr lang="en-US" altLang="zh-CN" sz="2400" dirty="0">
                <a:latin typeface="Times" pitchFamily="2" charset="0"/>
              </a:rPr>
            </a:br>
            <a:r>
              <a:rPr lang="en-US" altLang="zh-CN" sz="2400" dirty="0">
                <a:latin typeface="Times" pitchFamily="2" charset="0"/>
              </a:rPr>
              <a:t>(3) For Heuristic Model: trade-off between cost and capacity of deception</a:t>
            </a:r>
            <a:br>
              <a:rPr lang="en-US" altLang="zh-CN" sz="2400" dirty="0">
                <a:latin typeface="Times" pitchFamily="2" charset="0"/>
              </a:rPr>
            </a:br>
            <a:r>
              <a:rPr lang="en-US" altLang="zh-CN" sz="2400" dirty="0">
                <a:latin typeface="Times" pitchFamily="2" charset="0"/>
              </a:rPr>
              <a:t>(4) For Entropy Model: similar capacity of deception with similar path cost</a:t>
            </a:r>
            <a:endParaRPr lang="zh-CN" altLang="en-US" sz="2400" dirty="0">
              <a:latin typeface="Times" pitchFamily="2" charset="0"/>
            </a:endParaRPr>
          </a:p>
        </p:txBody>
      </p:sp>
      <p:sp>
        <p:nvSpPr>
          <p:cNvPr id="8" name="文本框 7">
            <a:extLst>
              <a:ext uri="{FF2B5EF4-FFF2-40B4-BE49-F238E27FC236}">
                <a16:creationId xmlns:a16="http://schemas.microsoft.com/office/drawing/2014/main" id="{444B9563-AC35-4AB2-9A99-5324E3C9D468}"/>
              </a:ext>
            </a:extLst>
          </p:cNvPr>
          <p:cNvSpPr txBox="1"/>
          <p:nvPr/>
        </p:nvSpPr>
        <p:spPr>
          <a:xfrm>
            <a:off x="511549" y="270351"/>
            <a:ext cx="2755883" cy="1023357"/>
          </a:xfrm>
          <a:prstGeom prst="rect">
            <a:avLst/>
          </a:prstGeom>
          <a:noFill/>
        </p:spPr>
        <p:txBody>
          <a:bodyPr wrap="none" rtlCol="0">
            <a:spAutoFit/>
          </a:bodyPr>
          <a:lstStyle/>
          <a:p>
            <a:pPr>
              <a:lnSpc>
                <a:spcPct val="150000"/>
              </a:lnSpc>
            </a:pPr>
            <a:r>
              <a:rPr lang="en-US" altLang="zh-CN" sz="4400" dirty="0">
                <a:latin typeface="Times" pitchFamily="2" charset="0"/>
              </a:rPr>
              <a:t>Conclusion</a:t>
            </a:r>
          </a:p>
        </p:txBody>
      </p:sp>
      <p:sp>
        <p:nvSpPr>
          <p:cNvPr id="9" name="文本框 8">
            <a:extLst>
              <a:ext uri="{FF2B5EF4-FFF2-40B4-BE49-F238E27FC236}">
                <a16:creationId xmlns:a16="http://schemas.microsoft.com/office/drawing/2014/main" id="{DA1FD4CA-C1A0-4C36-90ED-9B3487665881}"/>
              </a:ext>
            </a:extLst>
          </p:cNvPr>
          <p:cNvSpPr txBox="1"/>
          <p:nvPr/>
        </p:nvSpPr>
        <p:spPr>
          <a:xfrm>
            <a:off x="0" y="6439540"/>
            <a:ext cx="1352282" cy="369332"/>
          </a:xfrm>
          <a:prstGeom prst="rect">
            <a:avLst/>
          </a:prstGeom>
          <a:noFill/>
          <a:ln w="28575">
            <a:solidFill>
              <a:schemeClr val="tx1"/>
            </a:solidFill>
          </a:ln>
        </p:spPr>
        <p:txBody>
          <a:bodyPr wrap="square" rtlCol="0">
            <a:spAutoFit/>
          </a:bodyPr>
          <a:lstStyle/>
          <a:p>
            <a:r>
              <a:rPr kumimoji="1" lang="en-US" altLang="zh-CN" dirty="0"/>
              <a:t>Conclusion</a:t>
            </a:r>
            <a:endParaRPr kumimoji="1" lang="zh-CN" altLang="en-US" dirty="0"/>
          </a:p>
        </p:txBody>
      </p:sp>
      <p:pic>
        <p:nvPicPr>
          <p:cNvPr id="5" name="图片 4">
            <a:extLst>
              <a:ext uri="{FF2B5EF4-FFF2-40B4-BE49-F238E27FC236}">
                <a16:creationId xmlns:a16="http://schemas.microsoft.com/office/drawing/2014/main" id="{883DD4CE-415C-9242-83E6-8CCD05AAC3C0}"/>
              </a:ext>
            </a:extLst>
          </p:cNvPr>
          <p:cNvPicPr>
            <a:picLocks noChangeAspect="1"/>
          </p:cNvPicPr>
          <p:nvPr/>
        </p:nvPicPr>
        <p:blipFill>
          <a:blip r:embed="rId2"/>
          <a:stretch>
            <a:fillRect/>
          </a:stretch>
        </p:blipFill>
        <p:spPr>
          <a:xfrm>
            <a:off x="10595113" y="-3185"/>
            <a:ext cx="1596887" cy="1607605"/>
          </a:xfrm>
          <a:prstGeom prst="rect">
            <a:avLst/>
          </a:prstGeom>
        </p:spPr>
      </p:pic>
    </p:spTree>
    <p:extLst>
      <p:ext uri="{BB962C8B-B14F-4D97-AF65-F5344CB8AC3E}">
        <p14:creationId xmlns:p14="http://schemas.microsoft.com/office/powerpoint/2010/main" val="4280757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DB55720-0077-417A-9CC1-56DFBC5AE257}"/>
              </a:ext>
            </a:extLst>
          </p:cNvPr>
          <p:cNvSpPr txBox="1"/>
          <p:nvPr/>
        </p:nvSpPr>
        <p:spPr>
          <a:xfrm>
            <a:off x="676141" y="1737860"/>
            <a:ext cx="11416651" cy="3747180"/>
          </a:xfrm>
          <a:prstGeom prst="rect">
            <a:avLst/>
          </a:prstGeom>
          <a:noFill/>
        </p:spPr>
        <p:txBody>
          <a:bodyPr wrap="none" rtlCol="0">
            <a:spAutoFit/>
          </a:bodyPr>
          <a:lstStyle/>
          <a:p>
            <a:pPr>
              <a:lnSpc>
                <a:spcPct val="150000"/>
              </a:lnSpc>
            </a:pPr>
            <a:r>
              <a:rPr lang="es-ES" altLang="zh-CN" sz="2000" dirty="0">
                <a:latin typeface="Times" pitchFamily="2" charset="0"/>
              </a:rPr>
              <a:t>[1] </a:t>
            </a:r>
            <a:r>
              <a:rPr lang="es-ES" altLang="zh-CN" sz="2000" dirty="0" err="1">
                <a:latin typeface="Times" pitchFamily="2" charset="0"/>
              </a:rPr>
              <a:t>Whaley</a:t>
            </a:r>
            <a:r>
              <a:rPr lang="es-ES" altLang="zh-CN" sz="2000" dirty="0">
                <a:latin typeface="Times" pitchFamily="2" charset="0"/>
              </a:rPr>
              <a:t>, B. (1982). </a:t>
            </a:r>
            <a:r>
              <a:rPr lang="es-ES" altLang="zh-CN" sz="2000" dirty="0" err="1">
                <a:latin typeface="Times" pitchFamily="2" charset="0"/>
              </a:rPr>
              <a:t>Toward</a:t>
            </a:r>
            <a:r>
              <a:rPr lang="es-ES" altLang="zh-CN" sz="2000" dirty="0">
                <a:latin typeface="Times" pitchFamily="2" charset="0"/>
              </a:rPr>
              <a:t> a general </a:t>
            </a:r>
            <a:r>
              <a:rPr lang="es-ES" altLang="zh-CN" sz="2000" dirty="0" err="1">
                <a:latin typeface="Times" pitchFamily="2" charset="0"/>
              </a:rPr>
              <a:t>theory</a:t>
            </a:r>
            <a:r>
              <a:rPr lang="es-ES" altLang="zh-CN" sz="2000" dirty="0">
                <a:latin typeface="Times" pitchFamily="2" charset="0"/>
              </a:rPr>
              <a:t> of </a:t>
            </a:r>
            <a:r>
              <a:rPr lang="es-ES" altLang="zh-CN" sz="2000" dirty="0" err="1">
                <a:latin typeface="Times" pitchFamily="2" charset="0"/>
              </a:rPr>
              <a:t>deception</a:t>
            </a:r>
            <a:r>
              <a:rPr lang="es-ES" altLang="zh-CN" sz="2000" dirty="0">
                <a:latin typeface="Times" pitchFamily="2" charset="0"/>
              </a:rPr>
              <a:t>. </a:t>
            </a:r>
            <a:r>
              <a:rPr lang="es-ES" altLang="zh-CN" sz="2000" i="1" dirty="0" err="1">
                <a:latin typeface="Times" pitchFamily="2" charset="0"/>
              </a:rPr>
              <a:t>The</a:t>
            </a:r>
            <a:r>
              <a:rPr lang="es-ES" altLang="zh-CN" sz="2000" i="1" dirty="0">
                <a:latin typeface="Times" pitchFamily="2" charset="0"/>
              </a:rPr>
              <a:t> </a:t>
            </a:r>
            <a:r>
              <a:rPr lang="es-ES" altLang="zh-CN" sz="2000" i="1" dirty="0" err="1">
                <a:latin typeface="Times" pitchFamily="2" charset="0"/>
              </a:rPr>
              <a:t>Journal</a:t>
            </a:r>
            <a:r>
              <a:rPr lang="es-ES" altLang="zh-CN" sz="2000" i="1" dirty="0">
                <a:latin typeface="Times" pitchFamily="2" charset="0"/>
              </a:rPr>
              <a:t> of </a:t>
            </a:r>
            <a:r>
              <a:rPr lang="es-ES" altLang="zh-CN" sz="2000" i="1" dirty="0" err="1">
                <a:latin typeface="Times" pitchFamily="2" charset="0"/>
              </a:rPr>
              <a:t>Strategic</a:t>
            </a:r>
            <a:r>
              <a:rPr lang="es-ES" altLang="zh-CN" sz="2000" i="1" dirty="0">
                <a:latin typeface="Times" pitchFamily="2" charset="0"/>
              </a:rPr>
              <a:t> </a:t>
            </a:r>
            <a:r>
              <a:rPr lang="es-ES" altLang="zh-CN" sz="2000" i="1" dirty="0" err="1">
                <a:latin typeface="Times" pitchFamily="2" charset="0"/>
              </a:rPr>
              <a:t>Studies</a:t>
            </a:r>
            <a:r>
              <a:rPr lang="es-ES" altLang="zh-CN" sz="2000" dirty="0">
                <a:latin typeface="Times" pitchFamily="2" charset="0"/>
              </a:rPr>
              <a:t>, </a:t>
            </a:r>
            <a:r>
              <a:rPr lang="es-ES" altLang="zh-CN" sz="2000" i="1" dirty="0">
                <a:latin typeface="Times" pitchFamily="2" charset="0"/>
              </a:rPr>
              <a:t>5</a:t>
            </a:r>
            <a:r>
              <a:rPr lang="es-ES" altLang="zh-CN" sz="2000" dirty="0">
                <a:latin typeface="Times" pitchFamily="2" charset="0"/>
              </a:rPr>
              <a:t>(1), 178-192.</a:t>
            </a:r>
          </a:p>
          <a:p>
            <a:pPr>
              <a:lnSpc>
                <a:spcPct val="150000"/>
              </a:lnSpc>
            </a:pPr>
            <a:r>
              <a:rPr lang="en-US" altLang="zh-CN" sz="2000" dirty="0">
                <a:latin typeface="Times" pitchFamily="2" charset="0"/>
              </a:rPr>
              <a:t>[2] </a:t>
            </a:r>
            <a:r>
              <a:rPr lang="es-ES" altLang="zh-CN" sz="2000" dirty="0">
                <a:latin typeface="Times" pitchFamily="2" charset="0"/>
              </a:rPr>
              <a:t>Masters, P., &amp; Sardina, S. (2017, </a:t>
            </a:r>
            <a:r>
              <a:rPr lang="es-ES" altLang="zh-CN" sz="2000" dirty="0" err="1">
                <a:latin typeface="Times" pitchFamily="2" charset="0"/>
              </a:rPr>
              <a:t>August</a:t>
            </a:r>
            <a:r>
              <a:rPr lang="es-ES" altLang="zh-CN" sz="2000" dirty="0">
                <a:latin typeface="Times" pitchFamily="2" charset="0"/>
              </a:rPr>
              <a:t>). </a:t>
            </a:r>
            <a:r>
              <a:rPr lang="es-ES" altLang="zh-CN" sz="2000" dirty="0" err="1">
                <a:latin typeface="Times" pitchFamily="2" charset="0"/>
              </a:rPr>
              <a:t>Deceptive</a:t>
            </a:r>
            <a:r>
              <a:rPr lang="es-ES" altLang="zh-CN" sz="2000" dirty="0">
                <a:latin typeface="Times" pitchFamily="2" charset="0"/>
              </a:rPr>
              <a:t> </a:t>
            </a:r>
            <a:r>
              <a:rPr lang="es-ES" altLang="zh-CN" sz="2000" dirty="0" err="1">
                <a:latin typeface="Times" pitchFamily="2" charset="0"/>
              </a:rPr>
              <a:t>Path-Planning</a:t>
            </a:r>
            <a:r>
              <a:rPr lang="es-ES" altLang="zh-CN" sz="2000" dirty="0">
                <a:latin typeface="Times" pitchFamily="2" charset="0"/>
              </a:rPr>
              <a:t>. In </a:t>
            </a:r>
            <a:r>
              <a:rPr lang="es-ES" altLang="zh-CN" sz="2000" i="1" dirty="0">
                <a:latin typeface="Times" pitchFamily="2" charset="0"/>
              </a:rPr>
              <a:t>IJCAI</a:t>
            </a:r>
            <a:r>
              <a:rPr lang="es-ES" altLang="zh-CN" sz="2000" dirty="0">
                <a:latin typeface="Times" pitchFamily="2" charset="0"/>
              </a:rPr>
              <a:t> (pp. 4368-4375). </a:t>
            </a:r>
            <a:endParaRPr lang="en-US" altLang="zh-CN" sz="2000" dirty="0">
              <a:latin typeface="Times" pitchFamily="2" charset="0"/>
            </a:endParaRPr>
          </a:p>
          <a:p>
            <a:pPr>
              <a:lnSpc>
                <a:spcPct val="150000"/>
              </a:lnSpc>
            </a:pPr>
            <a:r>
              <a:rPr lang="es-ES" altLang="zh-CN" sz="2000" dirty="0">
                <a:latin typeface="Times" pitchFamily="2" charset="0"/>
              </a:rPr>
              <a:t>[3] </a:t>
            </a:r>
            <a:r>
              <a:rPr lang="es-ES" altLang="zh-CN" sz="2000" dirty="0" err="1">
                <a:latin typeface="Times" pitchFamily="2" charset="0"/>
              </a:rPr>
              <a:t>Yue</a:t>
            </a:r>
            <a:r>
              <a:rPr lang="es-ES" altLang="zh-CN" sz="2000" dirty="0">
                <a:latin typeface="Times" pitchFamily="2" charset="0"/>
              </a:rPr>
              <a:t> Y. , </a:t>
            </a:r>
            <a:r>
              <a:rPr lang="es-ES" altLang="zh-CN" sz="2000" dirty="0" err="1">
                <a:latin typeface="Times" pitchFamily="2" charset="0"/>
              </a:rPr>
              <a:t>Zhengshang</a:t>
            </a:r>
            <a:r>
              <a:rPr lang="es-ES" altLang="zh-CN" sz="2000" dirty="0">
                <a:latin typeface="Times" pitchFamily="2" charset="0"/>
              </a:rPr>
              <a:t> L. , Peta M. , Tim M. </a:t>
            </a:r>
            <a:r>
              <a:rPr lang="es-ES" altLang="zh-CN" sz="2000" dirty="0" err="1">
                <a:latin typeface="Times" pitchFamily="2" charset="0"/>
              </a:rPr>
              <a:t>Deceptive</a:t>
            </a:r>
            <a:r>
              <a:rPr lang="es-ES" altLang="zh-CN" sz="2000" dirty="0">
                <a:latin typeface="Times" pitchFamily="2" charset="0"/>
              </a:rPr>
              <a:t> </a:t>
            </a:r>
            <a:r>
              <a:rPr lang="es-ES" altLang="zh-CN" sz="2000" dirty="0" err="1">
                <a:latin typeface="Times" pitchFamily="2" charset="0"/>
              </a:rPr>
              <a:t>Reinforcement</a:t>
            </a:r>
            <a:r>
              <a:rPr lang="es-ES" altLang="zh-CN" sz="2000" dirty="0">
                <a:latin typeface="Times" pitchFamily="2" charset="0"/>
              </a:rPr>
              <a:t> </a:t>
            </a:r>
            <a:r>
              <a:rPr lang="es-ES" altLang="zh-CN" sz="2000" dirty="0" err="1">
                <a:latin typeface="Times" pitchFamily="2" charset="0"/>
              </a:rPr>
              <a:t>Learning</a:t>
            </a:r>
            <a:r>
              <a:rPr lang="es-ES" altLang="zh-CN" sz="2000" dirty="0">
                <a:latin typeface="Times" pitchFamily="2" charset="0"/>
              </a:rPr>
              <a:t> </a:t>
            </a:r>
            <a:r>
              <a:rPr lang="es-ES" altLang="zh-CN" sz="2000" dirty="0" err="1">
                <a:latin typeface="Times" pitchFamily="2" charset="0"/>
              </a:rPr>
              <a:t>for</a:t>
            </a:r>
            <a:endParaRPr lang="es-ES" altLang="zh-CN" sz="2000" dirty="0">
              <a:latin typeface="Times" pitchFamily="2" charset="0"/>
            </a:endParaRPr>
          </a:p>
          <a:p>
            <a:pPr>
              <a:lnSpc>
                <a:spcPct val="150000"/>
              </a:lnSpc>
            </a:pPr>
            <a:r>
              <a:rPr lang="es-ES" altLang="zh-CN" sz="2000" dirty="0">
                <a:latin typeface="Times" pitchFamily="2" charset="0"/>
              </a:rPr>
              <a:t>     </a:t>
            </a:r>
            <a:r>
              <a:rPr lang="es-ES" altLang="zh-CN" sz="2000" dirty="0" err="1">
                <a:latin typeface="Times" pitchFamily="2" charset="0"/>
              </a:rPr>
              <a:t>Preserving</a:t>
            </a:r>
            <a:r>
              <a:rPr lang="es-ES" altLang="zh-CN" sz="2000" dirty="0">
                <a:latin typeface="Times" pitchFamily="2" charset="0"/>
              </a:rPr>
              <a:t> </a:t>
            </a:r>
            <a:r>
              <a:rPr lang="es-ES" altLang="zh-CN" sz="2000" dirty="0" err="1">
                <a:latin typeface="Times" pitchFamily="2" charset="0"/>
              </a:rPr>
              <a:t>the</a:t>
            </a:r>
            <a:r>
              <a:rPr lang="es-ES" altLang="zh-CN" sz="2000" dirty="0">
                <a:latin typeface="Times" pitchFamily="2" charset="0"/>
              </a:rPr>
              <a:t> </a:t>
            </a:r>
            <a:r>
              <a:rPr lang="es-ES" altLang="zh-CN" sz="2000" dirty="0" err="1">
                <a:latin typeface="Times" pitchFamily="2" charset="0"/>
              </a:rPr>
              <a:t>Privacy</a:t>
            </a:r>
            <a:r>
              <a:rPr lang="es-ES" altLang="zh-CN" sz="2000" dirty="0">
                <a:latin typeface="Times" pitchFamily="2" charset="0"/>
              </a:rPr>
              <a:t> of </a:t>
            </a:r>
            <a:r>
              <a:rPr lang="es-ES" altLang="zh-CN" sz="2000" dirty="0" err="1">
                <a:latin typeface="Times" pitchFamily="2" charset="0"/>
              </a:rPr>
              <a:t>Reward</a:t>
            </a:r>
            <a:r>
              <a:rPr lang="es-ES" altLang="zh-CN" sz="2000" dirty="0">
                <a:latin typeface="Times" pitchFamily="2" charset="0"/>
              </a:rPr>
              <a:t> </a:t>
            </a:r>
            <a:r>
              <a:rPr lang="es-ES" altLang="zh-CN" sz="2000" dirty="0" err="1">
                <a:latin typeface="Times" pitchFamily="2" charset="0"/>
              </a:rPr>
              <a:t>Functions</a:t>
            </a:r>
            <a:r>
              <a:rPr lang="es-ES" altLang="zh-CN" sz="2000" dirty="0">
                <a:latin typeface="Times" pitchFamily="2" charset="0"/>
              </a:rPr>
              <a:t>. </a:t>
            </a:r>
            <a:r>
              <a:rPr lang="es-ES" altLang="zh-CN" sz="2000" dirty="0" err="1">
                <a:latin typeface="Times" pitchFamily="2" charset="0"/>
              </a:rPr>
              <a:t>Retrived</a:t>
            </a:r>
            <a:r>
              <a:rPr lang="es-ES" altLang="zh-CN" sz="2000" dirty="0">
                <a:latin typeface="Times" pitchFamily="2" charset="0"/>
              </a:rPr>
              <a:t> </a:t>
            </a:r>
            <a:r>
              <a:rPr lang="es-ES" altLang="zh-CN" sz="2000" dirty="0" err="1">
                <a:latin typeface="Times" pitchFamily="2" charset="0"/>
              </a:rPr>
              <a:t>from</a:t>
            </a:r>
            <a:r>
              <a:rPr lang="es-ES" altLang="zh-CN" sz="2000" dirty="0">
                <a:latin typeface="Times" pitchFamily="2" charset="0"/>
              </a:rPr>
              <a:t>: https://piazza.com/class_profile/</a:t>
            </a:r>
          </a:p>
          <a:p>
            <a:pPr>
              <a:lnSpc>
                <a:spcPct val="150000"/>
              </a:lnSpc>
            </a:pPr>
            <a:r>
              <a:rPr lang="zh-CN" altLang="en-US" sz="2000" dirty="0">
                <a:latin typeface="Times" pitchFamily="2" charset="0"/>
              </a:rPr>
              <a:t>     </a:t>
            </a:r>
            <a:r>
              <a:rPr lang="es-ES" altLang="zh-CN" sz="2000" dirty="0" err="1">
                <a:latin typeface="Times" pitchFamily="2" charset="0"/>
              </a:rPr>
              <a:t>get_resource</a:t>
            </a:r>
            <a:r>
              <a:rPr lang="es-ES" altLang="zh-CN" sz="2000" dirty="0">
                <a:latin typeface="Times" pitchFamily="2" charset="0"/>
              </a:rPr>
              <a:t>/k440kkcj3o9516/k74k4sal74n4fw </a:t>
            </a:r>
          </a:p>
          <a:p>
            <a:pPr>
              <a:lnSpc>
                <a:spcPct val="150000"/>
              </a:lnSpc>
            </a:pPr>
            <a:r>
              <a:rPr lang="es-ES" altLang="zh-CN" sz="2000" dirty="0">
                <a:latin typeface="Times" pitchFamily="2" charset="0"/>
              </a:rPr>
              <a:t>[4] Anderson, D., </a:t>
            </a:r>
            <a:r>
              <a:rPr lang="es-ES" altLang="zh-CN" sz="2000" dirty="0" err="1">
                <a:latin typeface="Times" pitchFamily="2" charset="0"/>
              </a:rPr>
              <a:t>Stephenson</a:t>
            </a:r>
            <a:r>
              <a:rPr lang="es-ES" altLang="zh-CN" sz="2000" dirty="0">
                <a:latin typeface="Times" pitchFamily="2" charset="0"/>
              </a:rPr>
              <a:t>, M., </a:t>
            </a:r>
            <a:r>
              <a:rPr lang="es-ES" altLang="zh-CN" sz="2000" dirty="0" err="1">
                <a:latin typeface="Times" pitchFamily="2" charset="0"/>
              </a:rPr>
              <a:t>Togelius</a:t>
            </a:r>
            <a:r>
              <a:rPr lang="es-ES" altLang="zh-CN" sz="2000" dirty="0">
                <a:latin typeface="Times" pitchFamily="2" charset="0"/>
              </a:rPr>
              <a:t>, J., </a:t>
            </a:r>
            <a:r>
              <a:rPr lang="es-ES" altLang="zh-CN" sz="2000" dirty="0" err="1">
                <a:latin typeface="Times" pitchFamily="2" charset="0"/>
              </a:rPr>
              <a:t>Salge</a:t>
            </a:r>
            <a:r>
              <a:rPr lang="es-ES" altLang="zh-CN" sz="2000" dirty="0">
                <a:latin typeface="Times" pitchFamily="2" charset="0"/>
              </a:rPr>
              <a:t>, C., </a:t>
            </a:r>
            <a:r>
              <a:rPr lang="es-ES" altLang="zh-CN" sz="2000" dirty="0" err="1">
                <a:latin typeface="Times" pitchFamily="2" charset="0"/>
              </a:rPr>
              <a:t>Levine</a:t>
            </a:r>
            <a:r>
              <a:rPr lang="es-ES" altLang="zh-CN" sz="2000" dirty="0">
                <a:latin typeface="Times" pitchFamily="2" charset="0"/>
              </a:rPr>
              <a:t>, J. and </a:t>
            </a:r>
            <a:r>
              <a:rPr lang="es-ES" altLang="zh-CN" sz="2000" dirty="0" err="1">
                <a:latin typeface="Times" pitchFamily="2" charset="0"/>
              </a:rPr>
              <a:t>Renz</a:t>
            </a:r>
            <a:r>
              <a:rPr lang="es-ES" altLang="zh-CN" sz="2000" dirty="0">
                <a:latin typeface="Times" pitchFamily="2" charset="0"/>
              </a:rPr>
              <a:t>, J., 2018, </a:t>
            </a:r>
            <a:r>
              <a:rPr lang="es-ES" altLang="zh-CN" sz="2000" dirty="0" err="1">
                <a:latin typeface="Times" pitchFamily="2" charset="0"/>
              </a:rPr>
              <a:t>April</a:t>
            </a:r>
            <a:r>
              <a:rPr lang="es-ES" altLang="zh-CN" sz="2000" dirty="0">
                <a:latin typeface="Times" pitchFamily="2" charset="0"/>
              </a:rPr>
              <a:t>. </a:t>
            </a:r>
          </a:p>
          <a:p>
            <a:pPr>
              <a:lnSpc>
                <a:spcPct val="150000"/>
              </a:lnSpc>
            </a:pPr>
            <a:r>
              <a:rPr lang="es-ES" altLang="zh-CN" sz="2000" dirty="0">
                <a:latin typeface="Times" pitchFamily="2" charset="0"/>
              </a:rPr>
              <a:t>      </a:t>
            </a:r>
            <a:r>
              <a:rPr lang="es-ES" altLang="zh-CN" sz="2000" dirty="0" err="1">
                <a:latin typeface="Times" pitchFamily="2" charset="0"/>
              </a:rPr>
              <a:t>Deceptive</a:t>
            </a:r>
            <a:r>
              <a:rPr lang="es-ES" altLang="zh-CN" sz="2000" dirty="0">
                <a:latin typeface="Times" pitchFamily="2" charset="0"/>
              </a:rPr>
              <a:t> </a:t>
            </a:r>
            <a:r>
              <a:rPr lang="es-ES" altLang="zh-CN" sz="2000" dirty="0" err="1">
                <a:latin typeface="Times" pitchFamily="2" charset="0"/>
              </a:rPr>
              <a:t>games</a:t>
            </a:r>
            <a:r>
              <a:rPr lang="es-ES" altLang="zh-CN" sz="2000" dirty="0">
                <a:latin typeface="Times" pitchFamily="2" charset="0"/>
              </a:rPr>
              <a:t>. In International </a:t>
            </a:r>
            <a:r>
              <a:rPr lang="es-ES" altLang="zh-CN" sz="2000" dirty="0" err="1">
                <a:latin typeface="Times" pitchFamily="2" charset="0"/>
              </a:rPr>
              <a:t>Conference</a:t>
            </a:r>
            <a:r>
              <a:rPr lang="es-ES" altLang="zh-CN" sz="2000" dirty="0">
                <a:latin typeface="Times" pitchFamily="2" charset="0"/>
              </a:rPr>
              <a:t> </a:t>
            </a:r>
            <a:r>
              <a:rPr lang="es-ES" altLang="zh-CN" sz="2000" dirty="0" err="1">
                <a:latin typeface="Times" pitchFamily="2" charset="0"/>
              </a:rPr>
              <a:t>on</a:t>
            </a:r>
            <a:r>
              <a:rPr lang="es-ES" altLang="zh-CN" sz="2000" dirty="0">
                <a:latin typeface="Times" pitchFamily="2" charset="0"/>
              </a:rPr>
              <a:t> </a:t>
            </a:r>
            <a:r>
              <a:rPr lang="es-ES" altLang="zh-CN" sz="2000" dirty="0" err="1">
                <a:latin typeface="Times" pitchFamily="2" charset="0"/>
              </a:rPr>
              <a:t>the</a:t>
            </a:r>
            <a:r>
              <a:rPr lang="es-ES" altLang="zh-CN" sz="2000" dirty="0">
                <a:latin typeface="Times" pitchFamily="2" charset="0"/>
              </a:rPr>
              <a:t> </a:t>
            </a:r>
            <a:r>
              <a:rPr lang="es-ES" altLang="zh-CN" sz="2000" dirty="0" err="1">
                <a:latin typeface="Times" pitchFamily="2" charset="0"/>
              </a:rPr>
              <a:t>Applications</a:t>
            </a:r>
            <a:r>
              <a:rPr lang="es-ES" altLang="zh-CN" sz="2000" dirty="0">
                <a:latin typeface="Times" pitchFamily="2" charset="0"/>
              </a:rPr>
              <a:t> of </a:t>
            </a:r>
            <a:r>
              <a:rPr lang="es-ES" altLang="zh-CN" sz="2000" dirty="0" err="1">
                <a:latin typeface="Times" pitchFamily="2" charset="0"/>
              </a:rPr>
              <a:t>Evolutionary</a:t>
            </a:r>
            <a:r>
              <a:rPr lang="es-ES" altLang="zh-CN" sz="2000" dirty="0">
                <a:latin typeface="Times" pitchFamily="2" charset="0"/>
              </a:rPr>
              <a:t> </a:t>
            </a:r>
            <a:r>
              <a:rPr lang="es-ES" altLang="zh-CN" sz="2000" dirty="0" err="1">
                <a:latin typeface="Times" pitchFamily="2" charset="0"/>
              </a:rPr>
              <a:t>Computation</a:t>
            </a:r>
            <a:r>
              <a:rPr lang="es-ES" altLang="zh-CN" sz="2000" dirty="0">
                <a:latin typeface="Times" pitchFamily="2" charset="0"/>
              </a:rPr>
              <a:t> </a:t>
            </a:r>
          </a:p>
          <a:p>
            <a:pPr>
              <a:lnSpc>
                <a:spcPct val="150000"/>
              </a:lnSpc>
            </a:pPr>
            <a:r>
              <a:rPr lang="es-ES" altLang="zh-CN" sz="2000" dirty="0">
                <a:latin typeface="Times" pitchFamily="2" charset="0"/>
              </a:rPr>
              <a:t>      (pp. 376-391). </a:t>
            </a:r>
            <a:r>
              <a:rPr lang="es-ES" altLang="zh-CN" sz="2000" dirty="0" err="1">
                <a:latin typeface="Times" pitchFamily="2" charset="0"/>
              </a:rPr>
              <a:t>Springer</a:t>
            </a:r>
            <a:r>
              <a:rPr lang="es-ES" altLang="zh-CN" sz="2000" dirty="0">
                <a:latin typeface="Times" pitchFamily="2" charset="0"/>
              </a:rPr>
              <a:t>, </a:t>
            </a:r>
            <a:r>
              <a:rPr lang="es-ES" altLang="zh-CN" sz="2000" dirty="0" err="1">
                <a:latin typeface="Times" pitchFamily="2" charset="0"/>
              </a:rPr>
              <a:t>Cham</a:t>
            </a:r>
            <a:r>
              <a:rPr lang="es-ES" altLang="zh-CN" sz="2000" dirty="0">
                <a:latin typeface="Times" pitchFamily="2" charset="0"/>
              </a:rPr>
              <a:t>.</a:t>
            </a:r>
            <a:r>
              <a:rPr lang="zh-CN" altLang="en-US" sz="2000" dirty="0">
                <a:latin typeface="Times" pitchFamily="2" charset="0"/>
              </a:rPr>
              <a:t>  </a:t>
            </a:r>
            <a:endParaRPr lang="es-ES" altLang="zh-CN" sz="2000" dirty="0">
              <a:latin typeface="Times" pitchFamily="2" charset="0"/>
            </a:endParaRPr>
          </a:p>
        </p:txBody>
      </p:sp>
      <p:sp>
        <p:nvSpPr>
          <p:cNvPr id="5" name="文本框 4">
            <a:extLst>
              <a:ext uri="{FF2B5EF4-FFF2-40B4-BE49-F238E27FC236}">
                <a16:creationId xmlns:a16="http://schemas.microsoft.com/office/drawing/2014/main" id="{7A6C921A-5954-4C7B-B580-218072AEBB01}"/>
              </a:ext>
            </a:extLst>
          </p:cNvPr>
          <p:cNvSpPr txBox="1"/>
          <p:nvPr/>
        </p:nvSpPr>
        <p:spPr>
          <a:xfrm>
            <a:off x="676141" y="449631"/>
            <a:ext cx="2468946" cy="1023357"/>
          </a:xfrm>
          <a:prstGeom prst="rect">
            <a:avLst/>
          </a:prstGeom>
          <a:noFill/>
        </p:spPr>
        <p:txBody>
          <a:bodyPr wrap="none" rtlCol="0">
            <a:spAutoFit/>
          </a:bodyPr>
          <a:lstStyle/>
          <a:p>
            <a:pPr>
              <a:lnSpc>
                <a:spcPct val="150000"/>
              </a:lnSpc>
            </a:pPr>
            <a:r>
              <a:rPr lang="en-US" altLang="zh-CN" sz="4400" dirty="0">
                <a:latin typeface="Times" pitchFamily="2" charset="0"/>
              </a:rPr>
              <a:t>Reference</a:t>
            </a:r>
          </a:p>
        </p:txBody>
      </p:sp>
      <p:sp>
        <p:nvSpPr>
          <p:cNvPr id="6" name="文本框 5">
            <a:extLst>
              <a:ext uri="{FF2B5EF4-FFF2-40B4-BE49-F238E27FC236}">
                <a16:creationId xmlns:a16="http://schemas.microsoft.com/office/drawing/2014/main" id="{EA5F591E-07B5-0848-A6A6-2408304A646F}"/>
              </a:ext>
            </a:extLst>
          </p:cNvPr>
          <p:cNvSpPr txBox="1"/>
          <p:nvPr/>
        </p:nvSpPr>
        <p:spPr>
          <a:xfrm>
            <a:off x="0" y="6439540"/>
            <a:ext cx="1352282" cy="369332"/>
          </a:xfrm>
          <a:prstGeom prst="rect">
            <a:avLst/>
          </a:prstGeom>
          <a:noFill/>
          <a:ln w="28575">
            <a:solidFill>
              <a:schemeClr val="tx1"/>
            </a:solidFill>
          </a:ln>
        </p:spPr>
        <p:txBody>
          <a:bodyPr wrap="square" rtlCol="0">
            <a:spAutoFit/>
          </a:bodyPr>
          <a:lstStyle/>
          <a:p>
            <a:r>
              <a:rPr kumimoji="1" lang="en-US" altLang="zh-CN" dirty="0"/>
              <a:t>Conclusion</a:t>
            </a:r>
            <a:endParaRPr kumimoji="1" lang="zh-CN" altLang="en-US" dirty="0"/>
          </a:p>
        </p:txBody>
      </p:sp>
      <p:pic>
        <p:nvPicPr>
          <p:cNvPr id="7" name="图片 6">
            <a:extLst>
              <a:ext uri="{FF2B5EF4-FFF2-40B4-BE49-F238E27FC236}">
                <a16:creationId xmlns:a16="http://schemas.microsoft.com/office/drawing/2014/main" id="{EF43063B-BCFF-F545-8B2A-C48FBC7AEC82}"/>
              </a:ext>
            </a:extLst>
          </p:cNvPr>
          <p:cNvPicPr>
            <a:picLocks noChangeAspect="1"/>
          </p:cNvPicPr>
          <p:nvPr/>
        </p:nvPicPr>
        <p:blipFill>
          <a:blip r:embed="rId2"/>
          <a:stretch>
            <a:fillRect/>
          </a:stretch>
        </p:blipFill>
        <p:spPr>
          <a:xfrm>
            <a:off x="10595113" y="-3185"/>
            <a:ext cx="1596887" cy="1607605"/>
          </a:xfrm>
          <a:prstGeom prst="rect">
            <a:avLst/>
          </a:prstGeom>
        </p:spPr>
      </p:pic>
    </p:spTree>
    <p:extLst>
      <p:ext uri="{BB962C8B-B14F-4D97-AF65-F5344CB8AC3E}">
        <p14:creationId xmlns:p14="http://schemas.microsoft.com/office/powerpoint/2010/main" val="36416528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3AECD9-C91B-7B4E-B133-A8B70C01E1BD}"/>
              </a:ext>
            </a:extLst>
          </p:cNvPr>
          <p:cNvSpPr>
            <a:spLocks noGrp="1"/>
          </p:cNvSpPr>
          <p:nvPr>
            <p:ph type="ctrTitle"/>
          </p:nvPr>
        </p:nvSpPr>
        <p:spPr>
          <a:xfrm>
            <a:off x="1451113" y="1409429"/>
            <a:ext cx="9144000" cy="2387600"/>
          </a:xfrm>
        </p:spPr>
        <p:txBody>
          <a:bodyPr/>
          <a:lstStyle/>
          <a:p>
            <a:r>
              <a:rPr kumimoji="1" lang="en-US" altLang="zh-CN" dirty="0">
                <a:latin typeface="Times New Roman" panose="02020603050405020304" pitchFamily="18" charset="0"/>
                <a:cs typeface="Times New Roman" panose="02020603050405020304" pitchFamily="18" charset="0"/>
              </a:rPr>
              <a:t>Thank You !</a:t>
            </a:r>
            <a:endParaRPr kumimoji="1" lang="zh-CN" altLang="en-US"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7ABCCD92-FFCC-124E-996E-67B6661E4B92}"/>
              </a:ext>
            </a:extLst>
          </p:cNvPr>
          <p:cNvPicPr>
            <a:picLocks noChangeAspect="1"/>
          </p:cNvPicPr>
          <p:nvPr/>
        </p:nvPicPr>
        <p:blipFill>
          <a:blip r:embed="rId3"/>
          <a:stretch>
            <a:fillRect/>
          </a:stretch>
        </p:blipFill>
        <p:spPr>
          <a:xfrm>
            <a:off x="10595113" y="-3185"/>
            <a:ext cx="1596887" cy="1607605"/>
          </a:xfrm>
          <a:prstGeom prst="rect">
            <a:avLst/>
          </a:prstGeom>
        </p:spPr>
      </p:pic>
      <p:sp>
        <p:nvSpPr>
          <p:cNvPr id="6" name="副标题 5">
            <a:extLst>
              <a:ext uri="{FF2B5EF4-FFF2-40B4-BE49-F238E27FC236}">
                <a16:creationId xmlns:a16="http://schemas.microsoft.com/office/drawing/2014/main" id="{40168512-D5BB-2D44-99D1-C2BBB21DFDD7}"/>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3098999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48E673-9D34-7D43-9E82-0F633E4DF415}"/>
              </a:ext>
            </a:extLst>
          </p:cNvPr>
          <p:cNvSpPr>
            <a:spLocks noGrp="1"/>
          </p:cNvSpPr>
          <p:nvPr>
            <p:ph type="title"/>
          </p:nvPr>
        </p:nvSpPr>
        <p:spPr/>
        <p:txBody>
          <a:bodyPr/>
          <a:lstStyle/>
          <a:p>
            <a:r>
              <a:rPr kumimoji="1" lang="en-US" altLang="zh-CN" dirty="0">
                <a:latin typeface="Times" pitchFamily="2" charset="0"/>
              </a:rPr>
              <a:t>What is deception?</a:t>
            </a:r>
            <a:endParaRPr kumimoji="1" lang="zh-CN" altLang="en-US" dirty="0">
              <a:latin typeface="Times" pitchFamily="2" charset="0"/>
            </a:endParaRPr>
          </a:p>
        </p:txBody>
      </p:sp>
      <p:pic>
        <p:nvPicPr>
          <p:cNvPr id="4" name="内容占位符 3">
            <a:extLst>
              <a:ext uri="{FF2B5EF4-FFF2-40B4-BE49-F238E27FC236}">
                <a16:creationId xmlns:a16="http://schemas.microsoft.com/office/drawing/2014/main" id="{CE5A0DBD-6AAD-FB4F-BCAB-2E809012C9A4}"/>
              </a:ext>
            </a:extLst>
          </p:cNvPr>
          <p:cNvPicPr>
            <a:picLocks noGrp="1" noChangeAspect="1"/>
          </p:cNvPicPr>
          <p:nvPr>
            <p:ph idx="1"/>
          </p:nvPr>
        </p:nvPicPr>
        <p:blipFill>
          <a:blip r:embed="rId3"/>
          <a:stretch>
            <a:fillRect/>
          </a:stretch>
        </p:blipFill>
        <p:spPr>
          <a:xfrm>
            <a:off x="1695368" y="1982861"/>
            <a:ext cx="8840110" cy="4164506"/>
          </a:xfrm>
          <a:prstGeom prst="rect">
            <a:avLst/>
          </a:prstGeom>
        </p:spPr>
      </p:pic>
      <p:sp>
        <p:nvSpPr>
          <p:cNvPr id="6" name="文本框 5">
            <a:extLst>
              <a:ext uri="{FF2B5EF4-FFF2-40B4-BE49-F238E27FC236}">
                <a16:creationId xmlns:a16="http://schemas.microsoft.com/office/drawing/2014/main" id="{CD4A2501-0ADB-554C-9216-8E4D5C19C5A4}"/>
              </a:ext>
            </a:extLst>
          </p:cNvPr>
          <p:cNvSpPr txBox="1"/>
          <p:nvPr/>
        </p:nvSpPr>
        <p:spPr>
          <a:xfrm>
            <a:off x="1695368" y="5088835"/>
            <a:ext cx="1982110" cy="834887"/>
          </a:xfrm>
          <a:prstGeom prst="rect">
            <a:avLst/>
          </a:prstGeom>
          <a:noFill/>
          <a:ln w="28575">
            <a:solidFill>
              <a:srgbClr val="C00000"/>
            </a:solidFill>
          </a:ln>
        </p:spPr>
        <p:txBody>
          <a:bodyPr wrap="square" rtlCol="0">
            <a:spAutoFit/>
          </a:bodyPr>
          <a:lstStyle/>
          <a:p>
            <a:endParaRPr kumimoji="1" lang="zh-CN" altLang="en-US" dirty="0"/>
          </a:p>
        </p:txBody>
      </p:sp>
      <p:sp>
        <p:nvSpPr>
          <p:cNvPr id="7" name="文本框 6">
            <a:extLst>
              <a:ext uri="{FF2B5EF4-FFF2-40B4-BE49-F238E27FC236}">
                <a16:creationId xmlns:a16="http://schemas.microsoft.com/office/drawing/2014/main" id="{1378E041-618C-304B-A68A-30EFC9428D1F}"/>
              </a:ext>
            </a:extLst>
          </p:cNvPr>
          <p:cNvSpPr txBox="1"/>
          <p:nvPr/>
        </p:nvSpPr>
        <p:spPr>
          <a:xfrm>
            <a:off x="3060342" y="4065114"/>
            <a:ext cx="1982110" cy="834887"/>
          </a:xfrm>
          <a:prstGeom prst="rect">
            <a:avLst/>
          </a:prstGeom>
          <a:noFill/>
          <a:ln w="28575">
            <a:solidFill>
              <a:srgbClr val="C00000"/>
            </a:solidFill>
          </a:ln>
        </p:spPr>
        <p:txBody>
          <a:bodyPr wrap="square" rtlCol="0">
            <a:spAutoFit/>
          </a:bodyPr>
          <a:lstStyle/>
          <a:p>
            <a:endParaRPr kumimoji="1" lang="zh-CN" altLang="en-US" dirty="0"/>
          </a:p>
        </p:txBody>
      </p:sp>
      <p:sp>
        <p:nvSpPr>
          <p:cNvPr id="8" name="文本框 7">
            <a:extLst>
              <a:ext uri="{FF2B5EF4-FFF2-40B4-BE49-F238E27FC236}">
                <a16:creationId xmlns:a16="http://schemas.microsoft.com/office/drawing/2014/main" id="{58DFDEB1-0805-8B44-93E0-9206C815B5E1}"/>
              </a:ext>
            </a:extLst>
          </p:cNvPr>
          <p:cNvSpPr txBox="1"/>
          <p:nvPr/>
        </p:nvSpPr>
        <p:spPr>
          <a:xfrm>
            <a:off x="4232704" y="2972318"/>
            <a:ext cx="1982110" cy="834887"/>
          </a:xfrm>
          <a:prstGeom prst="rect">
            <a:avLst/>
          </a:prstGeom>
          <a:noFill/>
          <a:ln w="28575">
            <a:solidFill>
              <a:srgbClr val="C00000"/>
            </a:solidFill>
          </a:ln>
        </p:spPr>
        <p:txBody>
          <a:bodyPr wrap="square" rtlCol="0">
            <a:spAutoFit/>
          </a:bodyPr>
          <a:lstStyle/>
          <a:p>
            <a:endParaRPr kumimoji="1" lang="zh-CN" altLang="en-US" dirty="0"/>
          </a:p>
        </p:txBody>
      </p:sp>
      <p:sp>
        <p:nvSpPr>
          <p:cNvPr id="3" name="文本框 2">
            <a:extLst>
              <a:ext uri="{FF2B5EF4-FFF2-40B4-BE49-F238E27FC236}">
                <a16:creationId xmlns:a16="http://schemas.microsoft.com/office/drawing/2014/main" id="{73ABAAE6-3FE2-D649-9225-0A506BE0074C}"/>
              </a:ext>
            </a:extLst>
          </p:cNvPr>
          <p:cNvSpPr txBox="1"/>
          <p:nvPr/>
        </p:nvSpPr>
        <p:spPr>
          <a:xfrm>
            <a:off x="0" y="6439540"/>
            <a:ext cx="1695368" cy="369332"/>
          </a:xfrm>
          <a:prstGeom prst="rect">
            <a:avLst/>
          </a:prstGeom>
          <a:noFill/>
          <a:ln w="28575">
            <a:solidFill>
              <a:schemeClr val="tx1"/>
            </a:solidFill>
          </a:ln>
        </p:spPr>
        <p:txBody>
          <a:bodyPr wrap="square" rtlCol="0">
            <a:spAutoFit/>
          </a:bodyPr>
          <a:lstStyle/>
          <a:p>
            <a:r>
              <a:rPr kumimoji="1" lang="en-US" altLang="zh-CN" dirty="0"/>
              <a:t>Background</a:t>
            </a:r>
            <a:endParaRPr kumimoji="1" lang="zh-CN" altLang="en-US" dirty="0"/>
          </a:p>
        </p:txBody>
      </p:sp>
      <p:sp>
        <p:nvSpPr>
          <p:cNvPr id="9" name="矩形 8">
            <a:extLst>
              <a:ext uri="{FF2B5EF4-FFF2-40B4-BE49-F238E27FC236}">
                <a16:creationId xmlns:a16="http://schemas.microsoft.com/office/drawing/2014/main" id="{9B2330BE-CEA9-2D47-889F-C71FC8DE1FD3}"/>
              </a:ext>
            </a:extLst>
          </p:cNvPr>
          <p:cNvSpPr/>
          <p:nvPr/>
        </p:nvSpPr>
        <p:spPr>
          <a:xfrm>
            <a:off x="6214814" y="6169709"/>
            <a:ext cx="6096000" cy="646331"/>
          </a:xfrm>
          <a:prstGeom prst="rect">
            <a:avLst/>
          </a:prstGeom>
        </p:spPr>
        <p:txBody>
          <a:bodyPr>
            <a:spAutoFit/>
          </a:bodyPr>
          <a:lstStyle/>
          <a:p>
            <a:r>
              <a:rPr lang="en-US" altLang="zh-CN" dirty="0">
                <a:latin typeface="Times" pitchFamily="2" charset="0"/>
              </a:rPr>
              <a:t>Picture </a:t>
            </a:r>
            <a:r>
              <a:rPr lang="zh-CN" altLang="en-US" dirty="0">
                <a:latin typeface="Times" pitchFamily="2" charset="0"/>
              </a:rPr>
              <a:t>Source: </a:t>
            </a:r>
            <a:r>
              <a:rPr lang="es-ES" altLang="zh-CN" dirty="0" err="1">
                <a:latin typeface="Times" pitchFamily="2" charset="0"/>
              </a:rPr>
              <a:t>Whaley</a:t>
            </a:r>
            <a:r>
              <a:rPr lang="es-ES" altLang="zh-CN" dirty="0">
                <a:latin typeface="Times" pitchFamily="2" charset="0"/>
              </a:rPr>
              <a:t>, B. (1982). </a:t>
            </a:r>
            <a:r>
              <a:rPr lang="es-ES" altLang="zh-CN" dirty="0" err="1">
                <a:latin typeface="Times" pitchFamily="2" charset="0"/>
              </a:rPr>
              <a:t>Toward</a:t>
            </a:r>
            <a:r>
              <a:rPr lang="es-ES" altLang="zh-CN" dirty="0">
                <a:latin typeface="Times" pitchFamily="2" charset="0"/>
              </a:rPr>
              <a:t> a general </a:t>
            </a:r>
            <a:r>
              <a:rPr lang="es-ES" altLang="zh-CN" dirty="0" err="1">
                <a:latin typeface="Times" pitchFamily="2" charset="0"/>
              </a:rPr>
              <a:t>theory</a:t>
            </a:r>
            <a:r>
              <a:rPr lang="es-ES" altLang="zh-CN" dirty="0">
                <a:latin typeface="Times" pitchFamily="2" charset="0"/>
              </a:rPr>
              <a:t> of </a:t>
            </a:r>
            <a:r>
              <a:rPr lang="es-ES" altLang="zh-CN" dirty="0" err="1">
                <a:latin typeface="Times" pitchFamily="2" charset="0"/>
              </a:rPr>
              <a:t>deception</a:t>
            </a:r>
            <a:r>
              <a:rPr lang="es-ES" altLang="zh-CN" dirty="0">
                <a:latin typeface="Times" pitchFamily="2" charset="0"/>
              </a:rPr>
              <a:t>. </a:t>
            </a:r>
            <a:r>
              <a:rPr lang="es-ES" altLang="zh-CN" i="1" dirty="0" err="1">
                <a:latin typeface="Times" pitchFamily="2" charset="0"/>
              </a:rPr>
              <a:t>The</a:t>
            </a:r>
            <a:r>
              <a:rPr lang="es-ES" altLang="zh-CN" i="1" dirty="0">
                <a:latin typeface="Times" pitchFamily="2" charset="0"/>
              </a:rPr>
              <a:t> </a:t>
            </a:r>
            <a:r>
              <a:rPr lang="es-ES" altLang="zh-CN" i="1" dirty="0" err="1">
                <a:latin typeface="Times" pitchFamily="2" charset="0"/>
              </a:rPr>
              <a:t>Journal</a:t>
            </a:r>
            <a:r>
              <a:rPr lang="es-ES" altLang="zh-CN" i="1" dirty="0">
                <a:latin typeface="Times" pitchFamily="2" charset="0"/>
              </a:rPr>
              <a:t> of </a:t>
            </a:r>
            <a:r>
              <a:rPr lang="es-ES" altLang="zh-CN" i="1" dirty="0" err="1">
                <a:latin typeface="Times" pitchFamily="2" charset="0"/>
              </a:rPr>
              <a:t>Strategic</a:t>
            </a:r>
            <a:r>
              <a:rPr lang="es-ES" altLang="zh-CN" i="1" dirty="0">
                <a:latin typeface="Times" pitchFamily="2" charset="0"/>
              </a:rPr>
              <a:t> </a:t>
            </a:r>
            <a:r>
              <a:rPr lang="es-ES" altLang="zh-CN" i="1" dirty="0" err="1">
                <a:latin typeface="Times" pitchFamily="2" charset="0"/>
              </a:rPr>
              <a:t>Studies</a:t>
            </a:r>
            <a:r>
              <a:rPr lang="es-ES" altLang="zh-CN" dirty="0">
                <a:latin typeface="Times" pitchFamily="2" charset="0"/>
              </a:rPr>
              <a:t>, </a:t>
            </a:r>
            <a:r>
              <a:rPr lang="es-ES" altLang="zh-CN" i="1" dirty="0">
                <a:latin typeface="Times" pitchFamily="2" charset="0"/>
              </a:rPr>
              <a:t>5</a:t>
            </a:r>
            <a:r>
              <a:rPr lang="es-ES" altLang="zh-CN" dirty="0">
                <a:latin typeface="Times" pitchFamily="2" charset="0"/>
              </a:rPr>
              <a:t>(1), 178-192.</a:t>
            </a:r>
            <a:endParaRPr lang="zh-CN" altLang="en-US" dirty="0"/>
          </a:p>
        </p:txBody>
      </p:sp>
    </p:spTree>
    <p:extLst>
      <p:ext uri="{BB962C8B-B14F-4D97-AF65-F5344CB8AC3E}">
        <p14:creationId xmlns:p14="http://schemas.microsoft.com/office/powerpoint/2010/main" val="230364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D9FBC-A949-304D-88CA-688FF2939AA0}"/>
              </a:ext>
            </a:extLst>
          </p:cNvPr>
          <p:cNvSpPr>
            <a:spLocks noGrp="1"/>
          </p:cNvSpPr>
          <p:nvPr>
            <p:ph type="title"/>
          </p:nvPr>
        </p:nvSpPr>
        <p:spPr>
          <a:xfrm>
            <a:off x="838200" y="365125"/>
            <a:ext cx="10515600" cy="1325563"/>
          </a:xfrm>
        </p:spPr>
        <p:txBody>
          <a:bodyPr/>
          <a:lstStyle/>
          <a:p>
            <a:r>
              <a:rPr kumimoji="1" lang="en-US" altLang="zh-CN" dirty="0">
                <a:latin typeface="Times" pitchFamily="2" charset="0"/>
              </a:rPr>
              <a:t>Why deception?</a:t>
            </a:r>
            <a:endParaRPr kumimoji="1" lang="zh-CN" altLang="en-US" dirty="0">
              <a:latin typeface="Times" pitchFamily="2" charset="0"/>
            </a:endParaRPr>
          </a:p>
        </p:txBody>
      </p:sp>
      <p:sp>
        <p:nvSpPr>
          <p:cNvPr id="3" name="内容占位符 2">
            <a:extLst>
              <a:ext uri="{FF2B5EF4-FFF2-40B4-BE49-F238E27FC236}">
                <a16:creationId xmlns:a16="http://schemas.microsoft.com/office/drawing/2014/main" id="{A69A4230-6C06-4347-B9B4-3D73A563EA14}"/>
              </a:ext>
            </a:extLst>
          </p:cNvPr>
          <p:cNvSpPr>
            <a:spLocks noGrp="1"/>
          </p:cNvSpPr>
          <p:nvPr>
            <p:ph idx="1"/>
          </p:nvPr>
        </p:nvSpPr>
        <p:spPr/>
        <p:txBody>
          <a:bodyPr/>
          <a:lstStyle/>
          <a:p>
            <a:endParaRPr kumimoji="1" lang="zh-CN" altLang="en-US" dirty="0"/>
          </a:p>
        </p:txBody>
      </p:sp>
      <p:pic>
        <p:nvPicPr>
          <p:cNvPr id="4" name="图片 3">
            <a:extLst>
              <a:ext uri="{FF2B5EF4-FFF2-40B4-BE49-F238E27FC236}">
                <a16:creationId xmlns:a16="http://schemas.microsoft.com/office/drawing/2014/main" id="{B28587CA-F223-3C4E-87CB-CC9E8601BFA3}"/>
              </a:ext>
            </a:extLst>
          </p:cNvPr>
          <p:cNvPicPr>
            <a:picLocks noChangeAspect="1"/>
          </p:cNvPicPr>
          <p:nvPr/>
        </p:nvPicPr>
        <p:blipFill>
          <a:blip r:embed="rId3"/>
          <a:stretch>
            <a:fillRect/>
          </a:stretch>
        </p:blipFill>
        <p:spPr>
          <a:xfrm>
            <a:off x="1186069" y="1674676"/>
            <a:ext cx="9819861" cy="4140568"/>
          </a:xfrm>
          <a:prstGeom prst="rect">
            <a:avLst/>
          </a:prstGeom>
        </p:spPr>
      </p:pic>
      <p:sp>
        <p:nvSpPr>
          <p:cNvPr id="5" name="椭圆 4">
            <a:extLst>
              <a:ext uri="{FF2B5EF4-FFF2-40B4-BE49-F238E27FC236}">
                <a16:creationId xmlns:a16="http://schemas.microsoft.com/office/drawing/2014/main" id="{0A5A7309-71AF-FD40-88EA-B8C26BBE579B}"/>
              </a:ext>
            </a:extLst>
          </p:cNvPr>
          <p:cNvSpPr/>
          <p:nvPr/>
        </p:nvSpPr>
        <p:spPr>
          <a:xfrm>
            <a:off x="1351722" y="4452730"/>
            <a:ext cx="417443" cy="39756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a:extLst>
              <a:ext uri="{FF2B5EF4-FFF2-40B4-BE49-F238E27FC236}">
                <a16:creationId xmlns:a16="http://schemas.microsoft.com/office/drawing/2014/main" id="{098FEE97-35E7-BC40-92E1-C763DDE55FBF}"/>
              </a:ext>
            </a:extLst>
          </p:cNvPr>
          <p:cNvSpPr/>
          <p:nvPr/>
        </p:nvSpPr>
        <p:spPr>
          <a:xfrm>
            <a:off x="6937513" y="5367990"/>
            <a:ext cx="390941"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4F07274C-411B-BB44-8112-1DA83C568C05}"/>
              </a:ext>
            </a:extLst>
          </p:cNvPr>
          <p:cNvSpPr txBox="1"/>
          <p:nvPr/>
        </p:nvSpPr>
        <p:spPr>
          <a:xfrm>
            <a:off x="3498574" y="4001294"/>
            <a:ext cx="1073426" cy="369332"/>
          </a:xfrm>
          <a:prstGeom prst="rect">
            <a:avLst/>
          </a:prstGeom>
          <a:noFill/>
          <a:ln>
            <a:solidFill>
              <a:srgbClr val="C00000"/>
            </a:solidFill>
          </a:ln>
        </p:spPr>
        <p:txBody>
          <a:bodyPr wrap="square" rtlCol="0">
            <a:spAutoFit/>
          </a:bodyPr>
          <a:lstStyle/>
          <a:p>
            <a:r>
              <a:rPr kumimoji="1" lang="en-US" altLang="zh-CN" dirty="0">
                <a:solidFill>
                  <a:srgbClr val="FF0000"/>
                </a:solidFill>
              </a:rPr>
              <a:t>Path</a:t>
            </a:r>
            <a:r>
              <a:rPr kumimoji="1" lang="zh-CN" altLang="en-US" dirty="0">
                <a:solidFill>
                  <a:srgbClr val="FF0000"/>
                </a:solidFill>
              </a:rPr>
              <a:t> </a:t>
            </a:r>
            <a:r>
              <a:rPr kumimoji="1" lang="en-US" altLang="zh-CN" dirty="0">
                <a:solidFill>
                  <a:srgbClr val="FF0000"/>
                </a:solidFill>
              </a:rPr>
              <a:t>A</a:t>
            </a:r>
            <a:endParaRPr kumimoji="1" lang="zh-CN" altLang="en-US" dirty="0">
              <a:solidFill>
                <a:srgbClr val="FF0000"/>
              </a:solidFill>
            </a:endParaRPr>
          </a:p>
        </p:txBody>
      </p:sp>
      <p:sp>
        <p:nvSpPr>
          <p:cNvPr id="10" name="文本框 9">
            <a:extLst>
              <a:ext uri="{FF2B5EF4-FFF2-40B4-BE49-F238E27FC236}">
                <a16:creationId xmlns:a16="http://schemas.microsoft.com/office/drawing/2014/main" id="{D3A92788-F3C5-9946-BC7C-D3A7F3C79E4E}"/>
              </a:ext>
            </a:extLst>
          </p:cNvPr>
          <p:cNvSpPr txBox="1"/>
          <p:nvPr/>
        </p:nvSpPr>
        <p:spPr>
          <a:xfrm>
            <a:off x="3790122" y="5183324"/>
            <a:ext cx="1073426" cy="369332"/>
          </a:xfrm>
          <a:prstGeom prst="rect">
            <a:avLst/>
          </a:prstGeom>
          <a:noFill/>
          <a:ln>
            <a:solidFill>
              <a:srgbClr val="C00000"/>
            </a:solidFill>
          </a:ln>
        </p:spPr>
        <p:txBody>
          <a:bodyPr wrap="square" rtlCol="0">
            <a:spAutoFit/>
          </a:bodyPr>
          <a:lstStyle/>
          <a:p>
            <a:r>
              <a:rPr kumimoji="1" lang="en-US" altLang="zh-CN" dirty="0">
                <a:solidFill>
                  <a:srgbClr val="FF0000"/>
                </a:solidFill>
              </a:rPr>
              <a:t>Path</a:t>
            </a:r>
            <a:r>
              <a:rPr kumimoji="1" lang="zh-CN" altLang="en-US" dirty="0">
                <a:solidFill>
                  <a:srgbClr val="FF0000"/>
                </a:solidFill>
              </a:rPr>
              <a:t> </a:t>
            </a:r>
            <a:r>
              <a:rPr kumimoji="1" lang="en-US" altLang="zh-CN" dirty="0">
                <a:solidFill>
                  <a:srgbClr val="FF0000"/>
                </a:solidFill>
              </a:rPr>
              <a:t>B</a:t>
            </a:r>
            <a:endParaRPr kumimoji="1" lang="zh-CN" altLang="en-US" dirty="0">
              <a:solidFill>
                <a:srgbClr val="FF0000"/>
              </a:solidFill>
            </a:endParaRPr>
          </a:p>
        </p:txBody>
      </p:sp>
      <p:sp>
        <p:nvSpPr>
          <p:cNvPr id="12" name="文本框 11">
            <a:extLst>
              <a:ext uri="{FF2B5EF4-FFF2-40B4-BE49-F238E27FC236}">
                <a16:creationId xmlns:a16="http://schemas.microsoft.com/office/drawing/2014/main" id="{E4C5AF91-55F7-1F41-AA16-DF99C2D713AB}"/>
              </a:ext>
            </a:extLst>
          </p:cNvPr>
          <p:cNvSpPr txBox="1"/>
          <p:nvPr/>
        </p:nvSpPr>
        <p:spPr>
          <a:xfrm>
            <a:off x="0" y="6439540"/>
            <a:ext cx="1695368" cy="369332"/>
          </a:xfrm>
          <a:prstGeom prst="rect">
            <a:avLst/>
          </a:prstGeom>
          <a:noFill/>
          <a:ln w="28575">
            <a:solidFill>
              <a:schemeClr val="tx1"/>
            </a:solidFill>
          </a:ln>
        </p:spPr>
        <p:txBody>
          <a:bodyPr wrap="square" rtlCol="0">
            <a:spAutoFit/>
          </a:bodyPr>
          <a:lstStyle/>
          <a:p>
            <a:r>
              <a:rPr kumimoji="1" lang="en-US" altLang="zh-CN" dirty="0"/>
              <a:t>Background</a:t>
            </a:r>
            <a:endParaRPr kumimoji="1" lang="zh-CN" altLang="en-US" dirty="0"/>
          </a:p>
        </p:txBody>
      </p:sp>
    </p:spTree>
    <p:extLst>
      <p:ext uri="{BB962C8B-B14F-4D97-AF65-F5344CB8AC3E}">
        <p14:creationId xmlns:p14="http://schemas.microsoft.com/office/powerpoint/2010/main" val="559685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24D0C9-ACC2-D244-A3B8-02E7A897238F}"/>
              </a:ext>
            </a:extLst>
          </p:cNvPr>
          <p:cNvSpPr>
            <a:spLocks noGrp="1"/>
          </p:cNvSpPr>
          <p:nvPr>
            <p:ph type="title"/>
          </p:nvPr>
        </p:nvSpPr>
        <p:spPr/>
        <p:txBody>
          <a:bodyPr/>
          <a:lstStyle/>
          <a:p>
            <a:r>
              <a:rPr kumimoji="1" lang="en-US" altLang="zh-CN" dirty="0">
                <a:latin typeface="Times" pitchFamily="2" charset="0"/>
              </a:rPr>
              <a:t>Deception Methods</a:t>
            </a:r>
            <a:r>
              <a:rPr kumimoji="1" lang="zh-CN" altLang="en-US" dirty="0">
                <a:latin typeface="Times" pitchFamily="2" charset="0"/>
              </a:rPr>
              <a:t> </a:t>
            </a:r>
            <a:r>
              <a:rPr kumimoji="1" lang="en-US" altLang="zh-CN" sz="2800" dirty="0">
                <a:latin typeface="Times" pitchFamily="2" charset="0"/>
              </a:rPr>
              <a:t>(</a:t>
            </a:r>
            <a:r>
              <a:rPr lang="es-ES" altLang="zh-CN" sz="2800" dirty="0" err="1">
                <a:latin typeface="Times" pitchFamily="2" charset="0"/>
              </a:rPr>
              <a:t>Whaley</a:t>
            </a:r>
            <a:r>
              <a:rPr lang="es-ES" altLang="zh-CN" sz="2800" dirty="0">
                <a:latin typeface="Times" pitchFamily="2" charset="0"/>
              </a:rPr>
              <a:t>, 1982) </a:t>
            </a:r>
            <a:endParaRPr kumimoji="1" lang="zh-CN" altLang="en-US" sz="2800" dirty="0">
              <a:latin typeface="Times" pitchFamily="2" charset="0"/>
            </a:endParaRPr>
          </a:p>
        </p:txBody>
      </p:sp>
      <p:sp>
        <p:nvSpPr>
          <p:cNvPr id="5" name="文本框 4">
            <a:extLst>
              <a:ext uri="{FF2B5EF4-FFF2-40B4-BE49-F238E27FC236}">
                <a16:creationId xmlns:a16="http://schemas.microsoft.com/office/drawing/2014/main" id="{C2506CE3-F97E-B14A-BD4B-F60B1846E20B}"/>
              </a:ext>
            </a:extLst>
          </p:cNvPr>
          <p:cNvSpPr txBox="1"/>
          <p:nvPr/>
        </p:nvSpPr>
        <p:spPr>
          <a:xfrm>
            <a:off x="2051536" y="3011652"/>
            <a:ext cx="3815863" cy="914400"/>
          </a:xfrm>
          <a:prstGeom prst="rect">
            <a:avLst/>
          </a:prstGeom>
          <a:noFill/>
          <a:ln w="38100">
            <a:solidFill>
              <a:srgbClr val="C00000"/>
            </a:solidFill>
          </a:ln>
        </p:spPr>
        <p:txBody>
          <a:bodyPr wrap="square" rtlCol="0">
            <a:spAutoFit/>
          </a:bodyPr>
          <a:lstStyle/>
          <a:p>
            <a:endParaRPr kumimoji="1" lang="zh-CN" altLang="en-US" dirty="0"/>
          </a:p>
        </p:txBody>
      </p:sp>
      <p:cxnSp>
        <p:nvCxnSpPr>
          <p:cNvPr id="8" name="直线连接符 7">
            <a:extLst>
              <a:ext uri="{FF2B5EF4-FFF2-40B4-BE49-F238E27FC236}">
                <a16:creationId xmlns:a16="http://schemas.microsoft.com/office/drawing/2014/main" id="{C2767540-C3E1-0A4B-A715-3F366DA5A975}"/>
              </a:ext>
            </a:extLst>
          </p:cNvPr>
          <p:cNvCxnSpPr/>
          <p:nvPr/>
        </p:nvCxnSpPr>
        <p:spPr>
          <a:xfrm>
            <a:off x="1813774" y="2112630"/>
            <a:ext cx="856445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线连接符 8">
            <a:extLst>
              <a:ext uri="{FF2B5EF4-FFF2-40B4-BE49-F238E27FC236}">
                <a16:creationId xmlns:a16="http://schemas.microsoft.com/office/drawing/2014/main" id="{497DF7E2-2E63-294E-89CA-83F4AF58DDB1}"/>
              </a:ext>
            </a:extLst>
          </p:cNvPr>
          <p:cNvCxnSpPr/>
          <p:nvPr/>
        </p:nvCxnSpPr>
        <p:spPr>
          <a:xfrm>
            <a:off x="1813774" y="2898076"/>
            <a:ext cx="856445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线连接符 9">
            <a:extLst>
              <a:ext uri="{FF2B5EF4-FFF2-40B4-BE49-F238E27FC236}">
                <a16:creationId xmlns:a16="http://schemas.microsoft.com/office/drawing/2014/main" id="{0ECCC138-9E3E-E349-8700-0B75CBC4708B}"/>
              </a:ext>
            </a:extLst>
          </p:cNvPr>
          <p:cNvCxnSpPr/>
          <p:nvPr/>
        </p:nvCxnSpPr>
        <p:spPr>
          <a:xfrm>
            <a:off x="1813774" y="4037591"/>
            <a:ext cx="856445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9B0B860D-E8EE-6B4B-A3B6-9616D9BB3559}"/>
              </a:ext>
            </a:extLst>
          </p:cNvPr>
          <p:cNvSpPr txBox="1"/>
          <p:nvPr/>
        </p:nvSpPr>
        <p:spPr>
          <a:xfrm>
            <a:off x="5310554" y="2240756"/>
            <a:ext cx="2971800" cy="523220"/>
          </a:xfrm>
          <a:prstGeom prst="rect">
            <a:avLst/>
          </a:prstGeom>
          <a:noFill/>
        </p:spPr>
        <p:txBody>
          <a:bodyPr wrap="square" rtlCol="0">
            <a:spAutoFit/>
          </a:bodyPr>
          <a:lstStyle/>
          <a:p>
            <a:r>
              <a:rPr kumimoji="1" lang="en-US" altLang="zh-CN" sz="2800" b="1" dirty="0"/>
              <a:t>Deception</a:t>
            </a:r>
            <a:endParaRPr kumimoji="1" lang="zh-CN" altLang="en-US" sz="2800" b="1" dirty="0"/>
          </a:p>
        </p:txBody>
      </p:sp>
      <p:sp>
        <p:nvSpPr>
          <p:cNvPr id="12" name="文本框 11">
            <a:extLst>
              <a:ext uri="{FF2B5EF4-FFF2-40B4-BE49-F238E27FC236}">
                <a16:creationId xmlns:a16="http://schemas.microsoft.com/office/drawing/2014/main" id="{AEAFFD87-22E3-3E4A-841A-14955DDE10DF}"/>
              </a:ext>
            </a:extLst>
          </p:cNvPr>
          <p:cNvSpPr txBox="1"/>
          <p:nvPr/>
        </p:nvSpPr>
        <p:spPr>
          <a:xfrm>
            <a:off x="2667000" y="3057830"/>
            <a:ext cx="2971800" cy="954107"/>
          </a:xfrm>
          <a:prstGeom prst="rect">
            <a:avLst/>
          </a:prstGeom>
          <a:noFill/>
        </p:spPr>
        <p:txBody>
          <a:bodyPr wrap="square" rtlCol="0">
            <a:spAutoFit/>
          </a:bodyPr>
          <a:lstStyle/>
          <a:p>
            <a:pPr algn="ctr"/>
            <a:r>
              <a:rPr kumimoji="1" lang="en-US" altLang="zh-CN" sz="2800" dirty="0"/>
              <a:t>Dissimulation</a:t>
            </a:r>
          </a:p>
          <a:p>
            <a:pPr algn="ctr"/>
            <a:r>
              <a:rPr kumimoji="1" lang="en-US" altLang="zh-CN" sz="2800" dirty="0"/>
              <a:t>(Hiding the real)</a:t>
            </a:r>
            <a:endParaRPr kumimoji="1" lang="zh-CN" altLang="en-US" sz="2800" dirty="0"/>
          </a:p>
        </p:txBody>
      </p:sp>
      <p:sp>
        <p:nvSpPr>
          <p:cNvPr id="13" name="文本框 12">
            <a:extLst>
              <a:ext uri="{FF2B5EF4-FFF2-40B4-BE49-F238E27FC236}">
                <a16:creationId xmlns:a16="http://schemas.microsoft.com/office/drawing/2014/main" id="{0CA694D4-D4D7-2C45-BD25-23D833EE96ED}"/>
              </a:ext>
            </a:extLst>
          </p:cNvPr>
          <p:cNvSpPr txBox="1"/>
          <p:nvPr/>
        </p:nvSpPr>
        <p:spPr>
          <a:xfrm>
            <a:off x="7022123" y="3032177"/>
            <a:ext cx="3676645" cy="954107"/>
          </a:xfrm>
          <a:prstGeom prst="rect">
            <a:avLst/>
          </a:prstGeom>
          <a:noFill/>
        </p:spPr>
        <p:txBody>
          <a:bodyPr wrap="square" rtlCol="0">
            <a:spAutoFit/>
          </a:bodyPr>
          <a:lstStyle/>
          <a:p>
            <a:pPr algn="ctr"/>
            <a:r>
              <a:rPr kumimoji="1" lang="en-US" altLang="zh-CN" sz="2800" dirty="0"/>
              <a:t>Simulation</a:t>
            </a:r>
          </a:p>
          <a:p>
            <a:pPr algn="ctr"/>
            <a:r>
              <a:rPr kumimoji="1" lang="en-US" altLang="zh-CN" sz="2800" dirty="0"/>
              <a:t>(Showing the false)</a:t>
            </a:r>
            <a:endParaRPr kumimoji="1" lang="zh-CN" altLang="en-US" sz="2800" dirty="0"/>
          </a:p>
        </p:txBody>
      </p:sp>
      <p:cxnSp>
        <p:nvCxnSpPr>
          <p:cNvPr id="15" name="直线连接符 14">
            <a:extLst>
              <a:ext uri="{FF2B5EF4-FFF2-40B4-BE49-F238E27FC236}">
                <a16:creationId xmlns:a16="http://schemas.microsoft.com/office/drawing/2014/main" id="{4DBEEBC2-038C-FA45-9841-45E196BDC4FF}"/>
              </a:ext>
            </a:extLst>
          </p:cNvPr>
          <p:cNvCxnSpPr>
            <a:cxnSpLocks/>
          </p:cNvCxnSpPr>
          <p:nvPr/>
        </p:nvCxnSpPr>
        <p:spPr>
          <a:xfrm>
            <a:off x="6095999" y="2898076"/>
            <a:ext cx="0" cy="113951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30B1E9DF-6C80-5140-824C-8ADE161E58DD}"/>
              </a:ext>
            </a:extLst>
          </p:cNvPr>
          <p:cNvSpPr txBox="1"/>
          <p:nvPr/>
        </p:nvSpPr>
        <p:spPr>
          <a:xfrm>
            <a:off x="0" y="6439540"/>
            <a:ext cx="1695368" cy="369332"/>
          </a:xfrm>
          <a:prstGeom prst="rect">
            <a:avLst/>
          </a:prstGeom>
          <a:noFill/>
          <a:ln w="28575">
            <a:solidFill>
              <a:schemeClr val="tx1"/>
            </a:solidFill>
          </a:ln>
        </p:spPr>
        <p:txBody>
          <a:bodyPr wrap="square" rtlCol="0">
            <a:spAutoFit/>
          </a:bodyPr>
          <a:lstStyle/>
          <a:p>
            <a:r>
              <a:rPr kumimoji="1" lang="en-US" altLang="zh-CN" dirty="0"/>
              <a:t>Background</a:t>
            </a:r>
            <a:endParaRPr kumimoji="1" lang="zh-CN" altLang="en-US" dirty="0"/>
          </a:p>
        </p:txBody>
      </p:sp>
    </p:spTree>
    <p:extLst>
      <p:ext uri="{BB962C8B-B14F-4D97-AF65-F5344CB8AC3E}">
        <p14:creationId xmlns:p14="http://schemas.microsoft.com/office/powerpoint/2010/main" val="2881502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23CEE-20D3-B947-9D76-FE6F5FA0FD08}"/>
              </a:ext>
            </a:extLst>
          </p:cNvPr>
          <p:cNvSpPr>
            <a:spLocks noGrp="1"/>
          </p:cNvSpPr>
          <p:nvPr>
            <p:ph type="title"/>
          </p:nvPr>
        </p:nvSpPr>
        <p:spPr/>
        <p:txBody>
          <a:bodyPr/>
          <a:lstStyle/>
          <a:p>
            <a:r>
              <a:rPr kumimoji="1" lang="en-US" altLang="zh-CN" dirty="0">
                <a:latin typeface="Times" pitchFamily="2" charset="0"/>
              </a:rPr>
              <a:t>What is Reinforcement Learning?</a:t>
            </a:r>
            <a:endParaRPr kumimoji="1" lang="zh-CN" altLang="en-US" dirty="0">
              <a:latin typeface="Times" pitchFamily="2" charset="0"/>
            </a:endParaRPr>
          </a:p>
        </p:txBody>
      </p:sp>
      <p:pic>
        <p:nvPicPr>
          <p:cNvPr id="5" name="内容占位符 4">
            <a:extLst>
              <a:ext uri="{FF2B5EF4-FFF2-40B4-BE49-F238E27FC236}">
                <a16:creationId xmlns:a16="http://schemas.microsoft.com/office/drawing/2014/main" id="{406A6478-F3FE-1D4A-B984-4BA628940B9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565704" y="1928191"/>
            <a:ext cx="3751220" cy="3617844"/>
          </a:xfrm>
        </p:spPr>
      </p:pic>
      <p:pic>
        <p:nvPicPr>
          <p:cNvPr id="3" name="图片 2">
            <a:extLst>
              <a:ext uri="{FF2B5EF4-FFF2-40B4-BE49-F238E27FC236}">
                <a16:creationId xmlns:a16="http://schemas.microsoft.com/office/drawing/2014/main" id="{9FE65272-FB50-3641-8BF9-C5A20A208D0D}"/>
              </a:ext>
            </a:extLst>
          </p:cNvPr>
          <p:cNvPicPr>
            <a:picLocks noChangeAspect="1"/>
          </p:cNvPicPr>
          <p:nvPr/>
        </p:nvPicPr>
        <p:blipFill>
          <a:blip r:embed="rId5"/>
          <a:stretch>
            <a:fillRect/>
          </a:stretch>
        </p:blipFill>
        <p:spPr>
          <a:xfrm>
            <a:off x="2870610" y="3011556"/>
            <a:ext cx="9156849" cy="1325563"/>
          </a:xfrm>
          <a:prstGeom prst="rect">
            <a:avLst/>
          </a:prstGeom>
        </p:spPr>
      </p:pic>
      <p:sp>
        <p:nvSpPr>
          <p:cNvPr id="7" name="文本框 6">
            <a:extLst>
              <a:ext uri="{FF2B5EF4-FFF2-40B4-BE49-F238E27FC236}">
                <a16:creationId xmlns:a16="http://schemas.microsoft.com/office/drawing/2014/main" id="{D497084B-59D1-9243-B1B0-C8811D89B991}"/>
              </a:ext>
            </a:extLst>
          </p:cNvPr>
          <p:cNvSpPr txBox="1"/>
          <p:nvPr/>
        </p:nvSpPr>
        <p:spPr>
          <a:xfrm>
            <a:off x="0" y="6439540"/>
            <a:ext cx="1695368" cy="369332"/>
          </a:xfrm>
          <a:prstGeom prst="rect">
            <a:avLst/>
          </a:prstGeom>
          <a:noFill/>
          <a:ln w="28575">
            <a:solidFill>
              <a:schemeClr val="tx1"/>
            </a:solidFill>
          </a:ln>
        </p:spPr>
        <p:txBody>
          <a:bodyPr wrap="square" rtlCol="0">
            <a:spAutoFit/>
          </a:bodyPr>
          <a:lstStyle/>
          <a:p>
            <a:r>
              <a:rPr kumimoji="1" lang="en-US" altLang="zh-CN" dirty="0"/>
              <a:t>Background</a:t>
            </a:r>
            <a:endParaRPr kumimoji="1" lang="zh-CN" altLang="en-US" dirty="0"/>
          </a:p>
        </p:txBody>
      </p:sp>
    </p:spTree>
    <p:extLst>
      <p:ext uri="{BB962C8B-B14F-4D97-AF65-F5344CB8AC3E}">
        <p14:creationId xmlns:p14="http://schemas.microsoft.com/office/powerpoint/2010/main" val="278732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AD3112-F718-1E47-A615-5FC9CACEB333}"/>
              </a:ext>
            </a:extLst>
          </p:cNvPr>
          <p:cNvSpPr>
            <a:spLocks noGrp="1"/>
          </p:cNvSpPr>
          <p:nvPr>
            <p:ph type="title"/>
          </p:nvPr>
        </p:nvSpPr>
        <p:spPr/>
        <p:txBody>
          <a:bodyPr/>
          <a:lstStyle/>
          <a:p>
            <a:r>
              <a:rPr kumimoji="1" lang="en-US" altLang="zh-CN" dirty="0">
                <a:latin typeface="Times" pitchFamily="2" charset="0"/>
              </a:rPr>
              <a:t>Q-Learning</a:t>
            </a:r>
            <a:endParaRPr kumimoji="1" lang="zh-CN" altLang="en-US" dirty="0">
              <a:latin typeface="Times" pitchFamily="2" charset="0"/>
            </a:endParaRPr>
          </a:p>
        </p:txBody>
      </p:sp>
      <p:pic>
        <p:nvPicPr>
          <p:cNvPr id="5" name="图片 4">
            <a:extLst>
              <a:ext uri="{FF2B5EF4-FFF2-40B4-BE49-F238E27FC236}">
                <a16:creationId xmlns:a16="http://schemas.microsoft.com/office/drawing/2014/main" id="{D5D6A5D8-0290-E94D-8993-4EFFABD71D3F}"/>
              </a:ext>
            </a:extLst>
          </p:cNvPr>
          <p:cNvPicPr>
            <a:picLocks noChangeAspect="1"/>
          </p:cNvPicPr>
          <p:nvPr/>
        </p:nvPicPr>
        <p:blipFill>
          <a:blip r:embed="rId3"/>
          <a:stretch>
            <a:fillRect/>
          </a:stretch>
        </p:blipFill>
        <p:spPr>
          <a:xfrm>
            <a:off x="838200" y="2426184"/>
            <a:ext cx="3457713" cy="2734416"/>
          </a:xfrm>
          <a:prstGeom prst="rect">
            <a:avLst/>
          </a:prstGeom>
        </p:spPr>
      </p:pic>
      <p:pic>
        <p:nvPicPr>
          <p:cNvPr id="7" name="图片 6">
            <a:extLst>
              <a:ext uri="{FF2B5EF4-FFF2-40B4-BE49-F238E27FC236}">
                <a16:creationId xmlns:a16="http://schemas.microsoft.com/office/drawing/2014/main" id="{4A695F7E-CEE9-0F4C-A8FC-5D611ADBD56C}"/>
              </a:ext>
            </a:extLst>
          </p:cNvPr>
          <p:cNvPicPr>
            <a:picLocks noChangeAspect="1"/>
          </p:cNvPicPr>
          <p:nvPr/>
        </p:nvPicPr>
        <p:blipFill rotWithShape="1">
          <a:blip r:embed="rId4"/>
          <a:srcRect l="50000"/>
          <a:stretch/>
        </p:blipFill>
        <p:spPr>
          <a:xfrm>
            <a:off x="7140715" y="2220818"/>
            <a:ext cx="3797800" cy="2734416"/>
          </a:xfrm>
          <a:prstGeom prst="rect">
            <a:avLst/>
          </a:prstGeom>
        </p:spPr>
      </p:pic>
      <p:sp>
        <p:nvSpPr>
          <p:cNvPr id="8" name="虚尾箭头 7">
            <a:extLst>
              <a:ext uri="{FF2B5EF4-FFF2-40B4-BE49-F238E27FC236}">
                <a16:creationId xmlns:a16="http://schemas.microsoft.com/office/drawing/2014/main" id="{8876BB51-1496-F04A-AF59-A108AC265F14}"/>
              </a:ext>
            </a:extLst>
          </p:cNvPr>
          <p:cNvSpPr/>
          <p:nvPr/>
        </p:nvSpPr>
        <p:spPr>
          <a:xfrm>
            <a:off x="5064538" y="3429000"/>
            <a:ext cx="1550504" cy="546652"/>
          </a:xfrm>
          <a:prstGeom prst="strip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B3A26ACC-51F4-6E46-B121-773B7EA10E9E}"/>
              </a:ext>
            </a:extLst>
          </p:cNvPr>
          <p:cNvSpPr txBox="1"/>
          <p:nvPr/>
        </p:nvSpPr>
        <p:spPr>
          <a:xfrm>
            <a:off x="0" y="6439540"/>
            <a:ext cx="1695368" cy="369332"/>
          </a:xfrm>
          <a:prstGeom prst="rect">
            <a:avLst/>
          </a:prstGeom>
          <a:noFill/>
          <a:ln w="28575">
            <a:solidFill>
              <a:schemeClr val="tx1"/>
            </a:solidFill>
          </a:ln>
        </p:spPr>
        <p:txBody>
          <a:bodyPr wrap="square" rtlCol="0">
            <a:spAutoFit/>
          </a:bodyPr>
          <a:lstStyle/>
          <a:p>
            <a:r>
              <a:rPr kumimoji="1" lang="en-US" altLang="zh-CN" dirty="0"/>
              <a:t>Background</a:t>
            </a:r>
            <a:endParaRPr kumimoji="1" lang="zh-CN" altLang="en-US" dirty="0"/>
          </a:p>
        </p:txBody>
      </p:sp>
      <p:sp>
        <p:nvSpPr>
          <p:cNvPr id="3" name="矩形 2">
            <a:extLst>
              <a:ext uri="{FF2B5EF4-FFF2-40B4-BE49-F238E27FC236}">
                <a16:creationId xmlns:a16="http://schemas.microsoft.com/office/drawing/2014/main" id="{501D5CF6-8020-1F42-B920-FC14165355DB}"/>
              </a:ext>
            </a:extLst>
          </p:cNvPr>
          <p:cNvSpPr/>
          <p:nvPr/>
        </p:nvSpPr>
        <p:spPr>
          <a:xfrm>
            <a:off x="7140715" y="6211669"/>
            <a:ext cx="6096000" cy="646331"/>
          </a:xfrm>
          <a:prstGeom prst="rect">
            <a:avLst/>
          </a:prstGeom>
        </p:spPr>
        <p:txBody>
          <a:bodyPr>
            <a:spAutoFit/>
          </a:bodyPr>
          <a:lstStyle/>
          <a:p>
            <a:r>
              <a:rPr lang="en-US" altLang="zh-CN" dirty="0">
                <a:latin typeface="Times" pitchFamily="2" charset="0"/>
              </a:rPr>
              <a:t>Picture </a:t>
            </a:r>
            <a:r>
              <a:rPr lang="zh-CN" altLang="en-US" dirty="0">
                <a:latin typeface="Times" pitchFamily="2" charset="0"/>
              </a:rPr>
              <a:t>Source: Unimelb Comp90049 lecture slides,</a:t>
            </a:r>
            <a:endParaRPr lang="en-US" altLang="zh-CN" dirty="0">
              <a:latin typeface="Times" pitchFamily="2" charset="0"/>
            </a:endParaRPr>
          </a:p>
          <a:p>
            <a:r>
              <a:rPr lang="zh-CN" altLang="en-US" dirty="0">
                <a:latin typeface="Times" pitchFamily="2" charset="0"/>
              </a:rPr>
              <a:t> 2019, By Timothy Miller</a:t>
            </a:r>
          </a:p>
        </p:txBody>
      </p:sp>
    </p:spTree>
    <p:extLst>
      <p:ext uri="{BB962C8B-B14F-4D97-AF65-F5344CB8AC3E}">
        <p14:creationId xmlns:p14="http://schemas.microsoft.com/office/powerpoint/2010/main" val="3889674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53A008-09DA-1B4D-9CDD-96421B25CCDD}"/>
              </a:ext>
            </a:extLst>
          </p:cNvPr>
          <p:cNvSpPr>
            <a:spLocks noGrp="1"/>
          </p:cNvSpPr>
          <p:nvPr>
            <p:ph type="title"/>
          </p:nvPr>
        </p:nvSpPr>
        <p:spPr/>
        <p:txBody>
          <a:bodyPr/>
          <a:lstStyle/>
          <a:p>
            <a:r>
              <a:rPr kumimoji="1" lang="en-US" altLang="zh-CN" dirty="0">
                <a:latin typeface="Times" pitchFamily="2" charset="0"/>
              </a:rPr>
              <a:t>Why Reinforcement Learning? </a:t>
            </a:r>
            <a:endParaRPr kumimoji="1" lang="zh-CN" altLang="en-US" dirty="0">
              <a:latin typeface="Times" pitchFamily="2" charset="0"/>
            </a:endParaRPr>
          </a:p>
        </p:txBody>
      </p:sp>
      <p:sp>
        <p:nvSpPr>
          <p:cNvPr id="3" name="内容占位符 2">
            <a:extLst>
              <a:ext uri="{FF2B5EF4-FFF2-40B4-BE49-F238E27FC236}">
                <a16:creationId xmlns:a16="http://schemas.microsoft.com/office/drawing/2014/main" id="{F0DBB3CD-9704-B949-AA5C-0DCCF74489C2}"/>
              </a:ext>
            </a:extLst>
          </p:cNvPr>
          <p:cNvSpPr>
            <a:spLocks noGrp="1"/>
          </p:cNvSpPr>
          <p:nvPr>
            <p:ph idx="1"/>
          </p:nvPr>
        </p:nvSpPr>
        <p:spPr>
          <a:xfrm>
            <a:off x="838201" y="1825625"/>
            <a:ext cx="5058746" cy="4351338"/>
          </a:xfrm>
        </p:spPr>
        <p:txBody>
          <a:bodyPr/>
          <a:lstStyle/>
          <a:p>
            <a:r>
              <a:rPr kumimoji="1" lang="en-US" altLang="zh-CN" b="1" dirty="0">
                <a:latin typeface="Times" pitchFamily="2" charset="0"/>
              </a:rPr>
              <a:t>Model-based Method</a:t>
            </a:r>
          </a:p>
          <a:p>
            <a:pPr marL="514350" indent="-514350">
              <a:buFont typeface="+mj-lt"/>
              <a:buAutoNum type="arabicPeriod"/>
            </a:pPr>
            <a:r>
              <a:rPr lang="es-ES" altLang="zh-CN" dirty="0" err="1">
                <a:latin typeface="Times" pitchFamily="2" charset="0"/>
              </a:rPr>
              <a:t>Last</a:t>
            </a:r>
            <a:r>
              <a:rPr lang="es-ES" altLang="zh-CN" dirty="0">
                <a:latin typeface="Times" pitchFamily="2" charset="0"/>
              </a:rPr>
              <a:t> </a:t>
            </a:r>
            <a:r>
              <a:rPr lang="es-ES" altLang="zh-CN" dirty="0" err="1">
                <a:latin typeface="Times" pitchFamily="2" charset="0"/>
              </a:rPr>
              <a:t>deceptive</a:t>
            </a:r>
            <a:r>
              <a:rPr lang="es-ES" altLang="zh-CN" dirty="0">
                <a:latin typeface="Times" pitchFamily="2" charset="0"/>
              </a:rPr>
              <a:t> </a:t>
            </a:r>
            <a:r>
              <a:rPr lang="es-ES" altLang="zh-CN" dirty="0" err="1">
                <a:latin typeface="Times" pitchFamily="2" charset="0"/>
              </a:rPr>
              <a:t>point</a:t>
            </a:r>
            <a:r>
              <a:rPr lang="es-ES" altLang="zh-CN" dirty="0">
                <a:latin typeface="Times" pitchFamily="2" charset="0"/>
              </a:rPr>
              <a:t> (LDP) (Masters and Sardina, 2017)  </a:t>
            </a:r>
          </a:p>
          <a:p>
            <a:pPr marL="514350" indent="-514350">
              <a:buFont typeface="+mj-lt"/>
              <a:buAutoNum type="arabicPeriod"/>
            </a:pPr>
            <a:r>
              <a:rPr lang="es-ES" altLang="zh-CN" dirty="0">
                <a:latin typeface="Times" pitchFamily="2" charset="0"/>
              </a:rPr>
              <a:t>A formula to </a:t>
            </a:r>
            <a:r>
              <a:rPr lang="es-ES" altLang="zh-CN" dirty="0" err="1">
                <a:latin typeface="Times" pitchFamily="2" charset="0"/>
              </a:rPr>
              <a:t>calculate</a:t>
            </a:r>
            <a:r>
              <a:rPr lang="es-ES" altLang="zh-CN" dirty="0">
                <a:latin typeface="Times" pitchFamily="2" charset="0"/>
              </a:rPr>
              <a:t> </a:t>
            </a:r>
            <a:r>
              <a:rPr lang="es-ES" altLang="zh-CN" dirty="0" err="1">
                <a:latin typeface="Times" pitchFamily="2" charset="0"/>
              </a:rPr>
              <a:t>an</a:t>
            </a:r>
            <a:r>
              <a:rPr lang="es-ES" altLang="zh-CN" dirty="0">
                <a:latin typeface="Times" pitchFamily="2" charset="0"/>
              </a:rPr>
              <a:t> </a:t>
            </a:r>
            <a:r>
              <a:rPr lang="es-ES" altLang="zh-CN" dirty="0" err="1">
                <a:latin typeface="Times" pitchFamily="2" charset="0"/>
              </a:rPr>
              <a:t>optimal</a:t>
            </a:r>
            <a:r>
              <a:rPr lang="es-ES" altLang="zh-CN" dirty="0">
                <a:latin typeface="Times" pitchFamily="2" charset="0"/>
              </a:rPr>
              <a:t> LDP </a:t>
            </a:r>
          </a:p>
          <a:p>
            <a:pPr marL="514350" indent="-514350">
              <a:buFont typeface="+mj-lt"/>
              <a:buAutoNum type="arabicPeriod"/>
            </a:pPr>
            <a:r>
              <a:rPr lang="es-ES" altLang="zh-CN" dirty="0" err="1">
                <a:latin typeface="Times" pitchFamily="2" charset="0"/>
              </a:rPr>
              <a:t>Require</a:t>
            </a:r>
            <a:r>
              <a:rPr lang="es-ES" altLang="zh-CN" dirty="0">
                <a:latin typeface="Times" pitchFamily="2" charset="0"/>
              </a:rPr>
              <a:t> </a:t>
            </a:r>
            <a:r>
              <a:rPr lang="es-ES" altLang="zh-CN" dirty="0" err="1">
                <a:latin typeface="Times" pitchFamily="2" charset="0"/>
              </a:rPr>
              <a:t>reasoning</a:t>
            </a:r>
            <a:r>
              <a:rPr lang="es-ES" altLang="zh-CN" dirty="0">
                <a:latin typeface="Times" pitchFamily="2" charset="0"/>
              </a:rPr>
              <a:t> </a:t>
            </a:r>
            <a:r>
              <a:rPr lang="es-ES" altLang="zh-CN" dirty="0" err="1">
                <a:latin typeface="Times" pitchFamily="2" charset="0"/>
              </a:rPr>
              <a:t>about</a:t>
            </a:r>
            <a:r>
              <a:rPr lang="es-ES" altLang="zh-CN" dirty="0">
                <a:latin typeface="Times" pitchFamily="2" charset="0"/>
              </a:rPr>
              <a:t> </a:t>
            </a:r>
            <a:r>
              <a:rPr lang="es-ES" altLang="zh-CN" dirty="0" err="1">
                <a:latin typeface="Times" pitchFamily="2" charset="0"/>
              </a:rPr>
              <a:t>the</a:t>
            </a:r>
            <a:r>
              <a:rPr lang="es-ES" altLang="zh-CN" dirty="0">
                <a:latin typeface="Times" pitchFamily="2" charset="0"/>
              </a:rPr>
              <a:t> </a:t>
            </a:r>
            <a:r>
              <a:rPr lang="es-ES" altLang="zh-CN" dirty="0" err="1">
                <a:latin typeface="Times" pitchFamily="2" charset="0"/>
              </a:rPr>
              <a:t>model</a:t>
            </a:r>
            <a:r>
              <a:rPr lang="es-ES" altLang="zh-CN" dirty="0">
                <a:latin typeface="Times" pitchFamily="2" charset="0"/>
              </a:rPr>
              <a:t> </a:t>
            </a:r>
            <a:r>
              <a:rPr lang="es-ES" altLang="zh-CN" dirty="0" err="1">
                <a:latin typeface="Times" pitchFamily="2" charset="0"/>
              </a:rPr>
              <a:t>structure</a:t>
            </a:r>
            <a:endParaRPr kumimoji="1" lang="es-ES" altLang="zh-CN" dirty="0">
              <a:latin typeface="Times" pitchFamily="2" charset="0"/>
            </a:endParaRPr>
          </a:p>
        </p:txBody>
      </p:sp>
      <p:sp>
        <p:nvSpPr>
          <p:cNvPr id="6" name="文本框 5">
            <a:extLst>
              <a:ext uri="{FF2B5EF4-FFF2-40B4-BE49-F238E27FC236}">
                <a16:creationId xmlns:a16="http://schemas.microsoft.com/office/drawing/2014/main" id="{CBCB9662-EBF3-E940-A137-D7E5576AA7C3}"/>
              </a:ext>
            </a:extLst>
          </p:cNvPr>
          <p:cNvSpPr txBox="1"/>
          <p:nvPr/>
        </p:nvSpPr>
        <p:spPr>
          <a:xfrm>
            <a:off x="0" y="6439540"/>
            <a:ext cx="1695368" cy="369332"/>
          </a:xfrm>
          <a:prstGeom prst="rect">
            <a:avLst/>
          </a:prstGeom>
          <a:noFill/>
          <a:ln w="28575">
            <a:solidFill>
              <a:schemeClr val="tx1"/>
            </a:solidFill>
          </a:ln>
        </p:spPr>
        <p:txBody>
          <a:bodyPr wrap="square" rtlCol="0">
            <a:spAutoFit/>
          </a:bodyPr>
          <a:lstStyle/>
          <a:p>
            <a:r>
              <a:rPr kumimoji="1" lang="en-US" altLang="zh-CN" dirty="0"/>
              <a:t>Background</a:t>
            </a:r>
            <a:endParaRPr kumimoji="1" lang="zh-CN" altLang="en-US" dirty="0"/>
          </a:p>
        </p:txBody>
      </p:sp>
    </p:spTree>
    <p:extLst>
      <p:ext uri="{BB962C8B-B14F-4D97-AF65-F5344CB8AC3E}">
        <p14:creationId xmlns:p14="http://schemas.microsoft.com/office/powerpoint/2010/main" val="2863751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D9FBC-A949-304D-88CA-688FF2939AA0}"/>
              </a:ext>
            </a:extLst>
          </p:cNvPr>
          <p:cNvSpPr>
            <a:spLocks noGrp="1"/>
          </p:cNvSpPr>
          <p:nvPr>
            <p:ph type="title"/>
          </p:nvPr>
        </p:nvSpPr>
        <p:spPr>
          <a:xfrm>
            <a:off x="838200" y="365125"/>
            <a:ext cx="10515600" cy="1325563"/>
          </a:xfrm>
        </p:spPr>
        <p:txBody>
          <a:bodyPr/>
          <a:lstStyle/>
          <a:p>
            <a:r>
              <a:rPr kumimoji="1" lang="en-US" altLang="zh-CN" dirty="0">
                <a:latin typeface="Times" pitchFamily="2" charset="0"/>
              </a:rPr>
              <a:t>Last Deceptive Point Example</a:t>
            </a:r>
            <a:endParaRPr kumimoji="1" lang="zh-CN" altLang="en-US" dirty="0">
              <a:latin typeface="Times" pitchFamily="2" charset="0"/>
            </a:endParaRPr>
          </a:p>
        </p:txBody>
      </p:sp>
      <p:sp>
        <p:nvSpPr>
          <p:cNvPr id="3" name="内容占位符 2">
            <a:extLst>
              <a:ext uri="{FF2B5EF4-FFF2-40B4-BE49-F238E27FC236}">
                <a16:creationId xmlns:a16="http://schemas.microsoft.com/office/drawing/2014/main" id="{A69A4230-6C06-4347-B9B4-3D73A563EA14}"/>
              </a:ext>
            </a:extLst>
          </p:cNvPr>
          <p:cNvSpPr>
            <a:spLocks noGrp="1"/>
          </p:cNvSpPr>
          <p:nvPr>
            <p:ph idx="1"/>
          </p:nvPr>
        </p:nvSpPr>
        <p:spPr/>
        <p:txBody>
          <a:bodyPr/>
          <a:lstStyle/>
          <a:p>
            <a:endParaRPr kumimoji="1" lang="zh-CN" altLang="en-US" dirty="0"/>
          </a:p>
        </p:txBody>
      </p:sp>
      <p:pic>
        <p:nvPicPr>
          <p:cNvPr id="4" name="图片 3">
            <a:extLst>
              <a:ext uri="{FF2B5EF4-FFF2-40B4-BE49-F238E27FC236}">
                <a16:creationId xmlns:a16="http://schemas.microsoft.com/office/drawing/2014/main" id="{B28587CA-F223-3C4E-87CB-CC9E8601BFA3}"/>
              </a:ext>
            </a:extLst>
          </p:cNvPr>
          <p:cNvPicPr>
            <a:picLocks noChangeAspect="1"/>
          </p:cNvPicPr>
          <p:nvPr/>
        </p:nvPicPr>
        <p:blipFill>
          <a:blip r:embed="rId3"/>
          <a:stretch>
            <a:fillRect/>
          </a:stretch>
        </p:blipFill>
        <p:spPr>
          <a:xfrm>
            <a:off x="1186069" y="1674676"/>
            <a:ext cx="9819861" cy="4140568"/>
          </a:xfrm>
          <a:prstGeom prst="rect">
            <a:avLst/>
          </a:prstGeom>
        </p:spPr>
      </p:pic>
      <p:sp>
        <p:nvSpPr>
          <p:cNvPr id="5" name="椭圆 4">
            <a:extLst>
              <a:ext uri="{FF2B5EF4-FFF2-40B4-BE49-F238E27FC236}">
                <a16:creationId xmlns:a16="http://schemas.microsoft.com/office/drawing/2014/main" id="{0A5A7309-71AF-FD40-88EA-B8C26BBE579B}"/>
              </a:ext>
            </a:extLst>
          </p:cNvPr>
          <p:cNvSpPr/>
          <p:nvPr/>
        </p:nvSpPr>
        <p:spPr>
          <a:xfrm>
            <a:off x="1351722" y="4452730"/>
            <a:ext cx="417443" cy="39756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a:extLst>
              <a:ext uri="{FF2B5EF4-FFF2-40B4-BE49-F238E27FC236}">
                <a16:creationId xmlns:a16="http://schemas.microsoft.com/office/drawing/2014/main" id="{098FEE97-35E7-BC40-92E1-C763DDE55FBF}"/>
              </a:ext>
            </a:extLst>
          </p:cNvPr>
          <p:cNvSpPr/>
          <p:nvPr/>
        </p:nvSpPr>
        <p:spPr>
          <a:xfrm>
            <a:off x="6903647" y="5307992"/>
            <a:ext cx="390941"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E4C5AF91-55F7-1F41-AA16-DF99C2D713AB}"/>
              </a:ext>
            </a:extLst>
          </p:cNvPr>
          <p:cNvSpPr txBox="1"/>
          <p:nvPr/>
        </p:nvSpPr>
        <p:spPr>
          <a:xfrm>
            <a:off x="0" y="6439540"/>
            <a:ext cx="1695368" cy="369332"/>
          </a:xfrm>
          <a:prstGeom prst="rect">
            <a:avLst/>
          </a:prstGeom>
          <a:noFill/>
          <a:ln w="28575">
            <a:solidFill>
              <a:schemeClr val="tx1"/>
            </a:solidFill>
          </a:ln>
        </p:spPr>
        <p:txBody>
          <a:bodyPr wrap="square" rtlCol="0">
            <a:spAutoFit/>
          </a:bodyPr>
          <a:lstStyle/>
          <a:p>
            <a:r>
              <a:rPr kumimoji="1" lang="en-US" altLang="zh-CN" dirty="0"/>
              <a:t>Background</a:t>
            </a:r>
            <a:endParaRPr kumimoji="1" lang="zh-CN" altLang="en-US" dirty="0"/>
          </a:p>
        </p:txBody>
      </p:sp>
      <p:sp>
        <p:nvSpPr>
          <p:cNvPr id="11" name="椭圆 10">
            <a:extLst>
              <a:ext uri="{FF2B5EF4-FFF2-40B4-BE49-F238E27FC236}">
                <a16:creationId xmlns:a16="http://schemas.microsoft.com/office/drawing/2014/main" id="{27A7E858-E094-4D48-B0A6-FC74EDD975FD}"/>
              </a:ext>
            </a:extLst>
          </p:cNvPr>
          <p:cNvSpPr/>
          <p:nvPr/>
        </p:nvSpPr>
        <p:spPr>
          <a:xfrm>
            <a:off x="4619856" y="5315355"/>
            <a:ext cx="417443" cy="3975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D06D42B2-EF26-D04C-8BA2-EBB370A55D31}"/>
              </a:ext>
            </a:extLst>
          </p:cNvPr>
          <p:cNvSpPr txBox="1"/>
          <p:nvPr/>
        </p:nvSpPr>
        <p:spPr>
          <a:xfrm>
            <a:off x="5830221" y="4576941"/>
            <a:ext cx="1073426" cy="369332"/>
          </a:xfrm>
          <a:prstGeom prst="rect">
            <a:avLst/>
          </a:prstGeom>
          <a:noFill/>
          <a:ln>
            <a:solidFill>
              <a:srgbClr val="C00000"/>
            </a:solidFill>
          </a:ln>
        </p:spPr>
        <p:txBody>
          <a:bodyPr wrap="square" rtlCol="0">
            <a:spAutoFit/>
          </a:bodyPr>
          <a:lstStyle/>
          <a:p>
            <a:r>
              <a:rPr kumimoji="1" lang="en-US" altLang="zh-CN" dirty="0">
                <a:solidFill>
                  <a:srgbClr val="FF0000"/>
                </a:solidFill>
              </a:rPr>
              <a:t>Path</a:t>
            </a:r>
            <a:r>
              <a:rPr kumimoji="1" lang="zh-CN" altLang="en-US" dirty="0">
                <a:solidFill>
                  <a:srgbClr val="FF0000"/>
                </a:solidFill>
              </a:rPr>
              <a:t> </a:t>
            </a:r>
            <a:r>
              <a:rPr kumimoji="1" lang="en-US" altLang="zh-CN" dirty="0">
                <a:solidFill>
                  <a:srgbClr val="FF0000"/>
                </a:solidFill>
              </a:rPr>
              <a:t>B</a:t>
            </a:r>
            <a:endParaRPr kumimoji="1" lang="zh-CN" altLang="en-US" dirty="0">
              <a:solidFill>
                <a:srgbClr val="FF0000"/>
              </a:solidFill>
            </a:endParaRPr>
          </a:p>
        </p:txBody>
      </p:sp>
    </p:spTree>
    <p:extLst>
      <p:ext uri="{BB962C8B-B14F-4D97-AF65-F5344CB8AC3E}">
        <p14:creationId xmlns:p14="http://schemas.microsoft.com/office/powerpoint/2010/main" val="46395310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737</TotalTime>
  <Words>1581</Words>
  <Application>Microsoft Macintosh PowerPoint</Application>
  <PresentationFormat>宽屏</PresentationFormat>
  <Paragraphs>229</Paragraphs>
  <Slides>26</Slides>
  <Notes>11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26</vt:i4>
      </vt:variant>
    </vt:vector>
  </HeadingPairs>
  <TitlesOfParts>
    <vt:vector size="33" baseType="lpstr">
      <vt:lpstr>等线</vt:lpstr>
      <vt:lpstr>等线 Light</vt:lpstr>
      <vt:lpstr>Arial</vt:lpstr>
      <vt:lpstr>Cambria Math</vt:lpstr>
      <vt:lpstr>Times</vt:lpstr>
      <vt:lpstr>Times New Roman</vt:lpstr>
      <vt:lpstr>Office 主题​​</vt:lpstr>
      <vt:lpstr>Deceptive Reinforcement Learning</vt:lpstr>
      <vt:lpstr>Content</vt:lpstr>
      <vt:lpstr>What is deception?</vt:lpstr>
      <vt:lpstr>Why deception?</vt:lpstr>
      <vt:lpstr>Deception Methods (Whaley, 1982) </vt:lpstr>
      <vt:lpstr>What is Reinforcement Learning?</vt:lpstr>
      <vt:lpstr>Q-Learning</vt:lpstr>
      <vt:lpstr>Why Reinforcement Learning? </vt:lpstr>
      <vt:lpstr>Last Deceptive Point Example</vt:lpstr>
      <vt:lpstr>Why Reinforcement Learning? </vt:lpstr>
      <vt:lpstr>Our Directions and Models</vt:lpstr>
      <vt:lpstr>Our Directions and Models</vt:lpstr>
      <vt:lpstr>Model 1: Heuristic Model</vt:lpstr>
      <vt:lpstr>Model 1: Heuristic Model</vt:lpstr>
      <vt:lpstr>Model 1: Heuristic Model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石 英男</dc:creator>
  <cp:lastModifiedBy>qingfeng xu</cp:lastModifiedBy>
  <cp:revision>59</cp:revision>
  <dcterms:created xsi:type="dcterms:W3CDTF">2020-05-25T11:34:53Z</dcterms:created>
  <dcterms:modified xsi:type="dcterms:W3CDTF">2020-06-02T01:19:58Z</dcterms:modified>
</cp:coreProperties>
</file>